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9" r:id="rId2"/>
    <p:sldId id="260" r:id="rId3"/>
    <p:sldId id="266" r:id="rId4"/>
    <p:sldId id="270" r:id="rId5"/>
    <p:sldId id="261" r:id="rId6"/>
    <p:sldId id="272" r:id="rId7"/>
    <p:sldId id="274" r:id="rId8"/>
    <p:sldId id="320" r:id="rId9"/>
    <p:sldId id="288" r:id="rId10"/>
    <p:sldId id="290" r:id="rId11"/>
    <p:sldId id="287" r:id="rId12"/>
    <p:sldId id="289" r:id="rId13"/>
    <p:sldId id="291" r:id="rId14"/>
    <p:sldId id="292" r:id="rId15"/>
    <p:sldId id="327" r:id="rId16"/>
    <p:sldId id="328" r:id="rId17"/>
    <p:sldId id="293" r:id="rId18"/>
    <p:sldId id="280" r:id="rId19"/>
    <p:sldId id="311" r:id="rId20"/>
    <p:sldId id="271" r:id="rId21"/>
    <p:sldId id="256" r:id="rId22"/>
    <p:sldId id="312" r:id="rId23"/>
    <p:sldId id="275" r:id="rId24"/>
    <p:sldId id="313" r:id="rId25"/>
    <p:sldId id="314" r:id="rId26"/>
    <p:sldId id="281" r:id="rId27"/>
    <p:sldId id="315" r:id="rId28"/>
    <p:sldId id="285" r:id="rId29"/>
    <p:sldId id="316" r:id="rId30"/>
    <p:sldId id="317" r:id="rId31"/>
    <p:sldId id="318" r:id="rId32"/>
    <p:sldId id="319" r:id="rId33"/>
    <p:sldId id="294" r:id="rId34"/>
    <p:sldId id="295" r:id="rId35"/>
    <p:sldId id="296" r:id="rId36"/>
    <p:sldId id="301" r:id="rId37"/>
    <p:sldId id="302" r:id="rId38"/>
    <p:sldId id="286" r:id="rId39"/>
    <p:sldId id="303" r:id="rId40"/>
    <p:sldId id="304" r:id="rId41"/>
    <p:sldId id="305" r:id="rId42"/>
    <p:sldId id="306" r:id="rId43"/>
    <p:sldId id="307" r:id="rId44"/>
    <p:sldId id="308" r:id="rId45"/>
    <p:sldId id="282" r:id="rId46"/>
    <p:sldId id="321" r:id="rId47"/>
    <p:sldId id="322" r:id="rId48"/>
    <p:sldId id="323" r:id="rId49"/>
    <p:sldId id="324" r:id="rId50"/>
    <p:sldId id="283" r:id="rId51"/>
    <p:sldId id="325" r:id="rId52"/>
    <p:sldId id="326" r:id="rId53"/>
    <p:sldId id="273" r:id="rId54"/>
    <p:sldId id="309" r:id="rId5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30A"/>
    <a:srgbClr val="F6D317"/>
    <a:srgbClr val="F3D017"/>
    <a:srgbClr val="F3D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5"/>
  </p:normalViewPr>
  <p:slideViewPr>
    <p:cSldViewPr snapToGrid="0" snapToObjects="1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361FE-6E69-4890-9481-F64C252AE087}" type="datetimeFigureOut">
              <a:rPr lang="ko-KR" altLang="en-US" smtClean="0"/>
              <a:t>2023-07-12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735E8-95A0-4228-9E04-DD52EE48B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2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735E8-95A0-4228-9E04-DD52EE48B9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57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67886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089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3695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89301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097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4142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232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0922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3694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F9024-79ED-AA43-BCD7-BCCB0369336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249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8D20-72E0-C74E-9CB7-C6A05884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1769-5996-0B47-B82F-BDD2BC124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472204-F552-E844-915D-BFE2F550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B8DB4-48A6-F74E-8102-3CD0C956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96956-21C7-CD44-B837-A803B85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50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984EF-FA91-3041-B77D-CB006163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07749F-16C6-A74D-BD97-888118D06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4D0E2-3706-2A42-9BDA-7A360D33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2DDCA-433F-4B41-820B-4C5D9B2B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39ED4-AB6E-9A41-BF9D-43E43365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574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CABF88-22D4-6145-A2AA-4E0265236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9F3958-FF74-CF4C-8138-B49AD1273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CA9DF-1F75-B741-97AF-1E04A74C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DD26B-D249-6A43-A247-6359C17F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BA158-38B7-ED4F-9FC9-230126AC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291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0DA75-CB33-2D46-A098-79DFBBB2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35C95-94AE-104D-AE56-E1068277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392218-18AC-7D43-AAE0-8648ADE9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D25C9-5C07-F04B-8974-8B12B103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1F456-C42D-3548-A4BD-1F5E7BD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976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0F872-C673-5348-9AAE-71B4204F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F2849F-AE2F-4049-A5B7-2632FED3A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10681-0FAD-C243-B62E-44E910D2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399DA-521C-E24D-9A13-9388711E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C380-8F34-6C4B-8A2B-96AA24BC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80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AF453-A16C-2044-A5D8-23215F36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5D978-E5DB-3D47-AF08-76E0CB8F3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DAE80E-5E9C-3641-A406-19C2FA989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F885B-D273-4741-B004-7C69A7D8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DC068-2184-294A-9FC7-5FEE0FB8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642AC-D5D0-3C40-A98E-8DFA6F99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430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5867B-E5A8-1F41-BC50-69F8D30A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C04FB-F8C7-A54E-B21F-1B15A4975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61EFA0-5142-FE4B-8B4C-17C70F26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C2BE9C-D148-D440-8AB6-EC817E49D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19057B-35B8-6641-945A-0215590BD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E9F2BA-749F-6443-A577-DA447FCE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6E9345-4732-4044-9D23-315D2113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07BBEA-CCAD-3E40-BE39-42EEACF9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294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5CD1D-891A-364A-A5CA-AD9A3F6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0D9FF-8AB7-C74B-9B96-6B9E27CC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293486-6D74-CE46-B3B0-916DE6B3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1E8AEE-0D5A-1643-B7D1-B7BF747F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8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5A560-F7BA-A24D-A283-2E953707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8DB3E4-17E1-664A-BBEF-20E9F7AB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E65782-292D-1B48-8324-E08A033F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243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61818-6637-904D-9B3D-973F7B53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A08A3-7D21-5343-9970-B032834D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019ECF-35BB-4E4B-B7A3-1A3F7358A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3FE03-B9A5-D645-A636-6B35C37C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F07A6F-5963-C442-92D2-80F393EA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D4A7A-A023-1145-A363-FDED2545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9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6EB51-1984-964C-BCC0-26F19E1D1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8841A5-309C-9748-9EC6-C1BD006516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44F486-915D-E140-B08D-D321475B1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68ABA-1091-914F-BA6D-96F6B957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EE8B9-E186-0141-A35B-60A8ED2E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531DC-8EF9-A545-B85F-7CC049A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84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614C7D-6E5C-614B-B7CF-4C8167E6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1C2060-FE47-9442-9F79-B336257EA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8915-F48E-B246-B0AD-56B3E82A1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1D7E1-6D86-DC4D-BF1D-00C162D1E3F2}" type="datetimeFigureOut">
              <a:rPr kumimoji="1" lang="ko-Kore-KR" altLang="en-US" smtClean="0"/>
              <a:t>07/12/2023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08C42-E981-774D-9F6C-99E1CF252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56859-C54F-A541-9FE0-B58DBCFA4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15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0" y="3542881"/>
            <a:ext cx="12192000" cy="3315118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1421811" y="2524045"/>
            <a:ext cx="530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Dream </a:t>
            </a:r>
            <a:r>
              <a:rPr kumimoji="1" lang="en-US" altLang="ko-Kore-KR" sz="4800" b="1" dirty="0">
                <a:solidFill>
                  <a:srgbClr val="F6C30A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Journey</a:t>
            </a:r>
            <a:endParaRPr kumimoji="1" lang="ko-Kore-KR" altLang="en-US" sz="4800" b="1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CFB35-6F33-0E45-B3D1-753F2862A8E3}"/>
              </a:ext>
            </a:extLst>
          </p:cNvPr>
          <p:cNvSpPr txBox="1"/>
          <p:nvPr/>
        </p:nvSpPr>
        <p:spPr>
          <a:xfrm>
            <a:off x="1421811" y="3871416"/>
            <a:ext cx="4976042" cy="331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김태완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김완진</a:t>
            </a:r>
            <a:r>
              <a:rPr lang="ko-KR" altLang="en-US" sz="1400" dirty="0"/>
              <a:t> </a:t>
            </a:r>
            <a:r>
              <a:rPr lang="en-US" altLang="ko-KR" sz="1400" dirty="0"/>
              <a:t>| </a:t>
            </a:r>
            <a:r>
              <a:rPr lang="ko-KR" altLang="en-US" sz="1400" dirty="0"/>
              <a:t>양진영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오소엽</a:t>
            </a:r>
            <a:r>
              <a:rPr lang="ko-KR" altLang="en-US" sz="1400" dirty="0"/>
              <a:t> </a:t>
            </a:r>
            <a:r>
              <a:rPr lang="en-US" altLang="ko-KR" sz="1400" dirty="0"/>
              <a:t>| </a:t>
            </a:r>
            <a:r>
              <a:rPr lang="ko-KR" altLang="en-US" sz="1400" dirty="0"/>
              <a:t>유희윤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이동재</a:t>
            </a:r>
            <a:r>
              <a:rPr lang="ko-KR" altLang="en-US" sz="1400" dirty="0"/>
              <a:t>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조연우</a:t>
            </a:r>
            <a:r>
              <a:rPr lang="ko-KR" altLang="en-US" sz="1400" dirty="0"/>
              <a:t> </a:t>
            </a:r>
            <a:endParaRPr kumimoji="1" lang="ko-Kore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9AC8BA7C-285D-1748-89C1-D5556B4C1B53}"/>
              </a:ext>
            </a:extLst>
          </p:cNvPr>
          <p:cNvCxnSpPr/>
          <p:nvPr/>
        </p:nvCxnSpPr>
        <p:spPr>
          <a:xfrm>
            <a:off x="751561" y="2189440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359B952-4E6E-E548-8991-885CC4421CDE}"/>
              </a:ext>
            </a:extLst>
          </p:cNvPr>
          <p:cNvSpPr/>
          <p:nvPr/>
        </p:nvSpPr>
        <p:spPr>
          <a:xfrm>
            <a:off x="751561" y="2678585"/>
            <a:ext cx="475989" cy="475989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24838B-2C14-9B48-AC57-0DEDBB6D6B81}"/>
              </a:ext>
            </a:extLst>
          </p:cNvPr>
          <p:cNvSpPr txBox="1"/>
          <p:nvPr/>
        </p:nvSpPr>
        <p:spPr>
          <a:xfrm>
            <a:off x="657723" y="1674807"/>
            <a:ext cx="1970411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국내 여행 프로그램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38985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Spring_Project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C232A32-9565-864A-AF0F-504C43C3FB07}"/>
              </a:ext>
            </a:extLst>
          </p:cNvPr>
          <p:cNvCxnSpPr/>
          <p:nvPr/>
        </p:nvCxnSpPr>
        <p:spPr>
          <a:xfrm>
            <a:off x="751561" y="4531570"/>
            <a:ext cx="10684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D6106F9-224F-8FE0-C763-164DE025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640613" y="4719181"/>
            <a:ext cx="32956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10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 기능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802100" y="296944"/>
            <a:ext cx="90441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633662" y="1012921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로그인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(</a:t>
            </a:r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카카오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API)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4158831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카카오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제공하는 개인키와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JavaScript 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키를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Java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함수에 적어서 카카오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접근할 수 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있도록 해줍니다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8091660" y="4932929"/>
            <a:ext cx="4213013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접근한 정보에 카카오톡이 지정한 파라미터 키 값을 입력하여 로그인할 때 필요한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이메일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이름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과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같은 값을 가져와서 활용을 하였습니다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1C6A2-63F1-E7DB-AC54-81314F0756D9}"/>
              </a:ext>
            </a:extLst>
          </p:cNvPr>
          <p:cNvSpPr txBox="1"/>
          <p:nvPr/>
        </p:nvSpPr>
        <p:spPr>
          <a:xfrm>
            <a:off x="8067549" y="3049841"/>
            <a:ext cx="4287136" cy="1101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개인키와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JavaScript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키를 입력하여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카카오 로그인 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활용합니다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그리고 카카오 내부 서버에서 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토큰을 제공받아 카카오 서버에 등록되어 있는 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정보에 접근합니다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E51061-F0FE-AB9F-8498-F50619190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5" y="1683003"/>
            <a:ext cx="4684074" cy="31816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86B7D7-8E68-41E5-3F2D-4E274825A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15" y="4864671"/>
            <a:ext cx="4684074" cy="16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 기능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439822" y="296944"/>
            <a:ext cx="126669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아이디 찾기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4190571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아이디 찾기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kumimoji="1" lang="en-US" altLang="ko-KR" sz="1400" b="1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iamport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API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이용하여 이름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전화번호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휴대전화 번호를 입력 후 카카오 인증을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통하여 인증을 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8091660" y="4932929"/>
            <a:ext cx="5378408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인증 후 입력한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이름과 전화번호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비교하여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만약 존재하지 않으면 결과 창으로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넘어가서 존재하지 않는다고 알려주게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1C6A2-63F1-E7DB-AC54-81314F0756D9}"/>
              </a:ext>
            </a:extLst>
          </p:cNvPr>
          <p:cNvSpPr txBox="1"/>
          <p:nvPr/>
        </p:nvSpPr>
        <p:spPr>
          <a:xfrm>
            <a:off x="8067549" y="3049841"/>
            <a:ext cx="3970959" cy="1101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인증 후 입력한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이름과 전화번호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비교하여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만약 존재하게 되면 결과 창으로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넘어가서 해당 이름에 등록되어 있는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이메일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보여주게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501F172-AAEF-5357-FB80-8BB49CB5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" y="1905133"/>
            <a:ext cx="1315928" cy="181521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0A72D20-053F-5B57-B939-A940C275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210" y="1905133"/>
            <a:ext cx="1257514" cy="181521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6FB767E-F61D-06CD-0C9D-CB7D9A5CA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504" y="1897843"/>
            <a:ext cx="1257514" cy="181521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A9C080F-C644-06B0-AB2F-F9245E798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988" y="4140349"/>
            <a:ext cx="1133502" cy="2335112"/>
          </a:xfrm>
          <a:prstGeom prst="rect">
            <a:avLst/>
          </a:prstGeom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B24EDE42-A4AA-696C-52AF-C295908F8D18}"/>
              </a:ext>
            </a:extLst>
          </p:cNvPr>
          <p:cNvSpPr/>
          <p:nvPr/>
        </p:nvSpPr>
        <p:spPr>
          <a:xfrm>
            <a:off x="2088429" y="2606236"/>
            <a:ext cx="295182" cy="398434"/>
          </a:xfrm>
          <a:prstGeom prst="rightArrow">
            <a:avLst>
              <a:gd name="adj1" fmla="val 43712"/>
              <a:gd name="adj2" fmla="val 54244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F645F98-6B8B-A9E2-16F1-20204A14F975}"/>
              </a:ext>
            </a:extLst>
          </p:cNvPr>
          <p:cNvSpPr/>
          <p:nvPr/>
        </p:nvSpPr>
        <p:spPr>
          <a:xfrm>
            <a:off x="3912174" y="2606235"/>
            <a:ext cx="295182" cy="398434"/>
          </a:xfrm>
          <a:prstGeom prst="rightArrow">
            <a:avLst>
              <a:gd name="adj1" fmla="val 43712"/>
              <a:gd name="adj2" fmla="val 54244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417EF3A-88BC-B617-4B97-2C7577088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727" y="3966855"/>
            <a:ext cx="1116859" cy="109323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C40F1A4-BBD4-991D-0326-956108580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5762" y="5446722"/>
            <a:ext cx="1112824" cy="1170056"/>
          </a:xfrm>
          <a:prstGeom prst="rect">
            <a:avLst/>
          </a:prstGeom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190E952-8642-DFC0-9A34-818AB6D3B092}"/>
              </a:ext>
            </a:extLst>
          </p:cNvPr>
          <p:cNvSpPr/>
          <p:nvPr/>
        </p:nvSpPr>
        <p:spPr>
          <a:xfrm>
            <a:off x="2898376" y="4314256"/>
            <a:ext cx="295182" cy="398434"/>
          </a:xfrm>
          <a:prstGeom prst="rightArrow">
            <a:avLst>
              <a:gd name="adj1" fmla="val 43712"/>
              <a:gd name="adj2" fmla="val 54244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9042836-4DB1-79F5-6795-80865134C3CC}"/>
              </a:ext>
            </a:extLst>
          </p:cNvPr>
          <p:cNvSpPr/>
          <p:nvPr/>
        </p:nvSpPr>
        <p:spPr>
          <a:xfrm>
            <a:off x="2898376" y="5832533"/>
            <a:ext cx="295182" cy="398434"/>
          </a:xfrm>
          <a:prstGeom prst="rightArrow">
            <a:avLst>
              <a:gd name="adj1" fmla="val 43712"/>
              <a:gd name="adj2" fmla="val 54244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97864E55-152D-3CB7-11D9-EA3A8519489A}"/>
              </a:ext>
            </a:extLst>
          </p:cNvPr>
          <p:cNvSpPr/>
          <p:nvPr/>
        </p:nvSpPr>
        <p:spPr>
          <a:xfrm>
            <a:off x="879920" y="5048288"/>
            <a:ext cx="295182" cy="398434"/>
          </a:xfrm>
          <a:prstGeom prst="rightArrow">
            <a:avLst>
              <a:gd name="adj1" fmla="val 43712"/>
              <a:gd name="adj2" fmla="val 54244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87371D-2406-2603-4B74-815DABE5F7B9}"/>
              </a:ext>
            </a:extLst>
          </p:cNvPr>
          <p:cNvSpPr txBox="1"/>
          <p:nvPr/>
        </p:nvSpPr>
        <p:spPr>
          <a:xfrm>
            <a:off x="633662" y="101292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아이디 찾기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3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 기능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285933" y="296944"/>
            <a:ext cx="1420582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 찾기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4150495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 찾기는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입력한 이메일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 유효성 검사를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통하여 이메일 형식이 맞는지 검사를 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8091660" y="4932929"/>
            <a:ext cx="5378408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인증번호를 비교하여 일치하게 될 경우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입력한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비밀번호를 입력하고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비밀번호를 확인이 되고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난 후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변경하기 버튼을 누른다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누르면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endParaRPr kumimoji="1" lang="en-US" altLang="ko-KR" sz="1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입력한 이메일에 대한 비밀번호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update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1C6A2-63F1-E7DB-AC54-81314F0756D9}"/>
              </a:ext>
            </a:extLst>
          </p:cNvPr>
          <p:cNvSpPr txBox="1"/>
          <p:nvPr/>
        </p:nvSpPr>
        <p:spPr>
          <a:xfrm>
            <a:off x="8067549" y="3049841"/>
            <a:ext cx="3639138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입력한 이메일에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이메일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인증번호를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발송하게 된다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319AEC-4540-CE07-7335-459219DF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20" y="2022161"/>
            <a:ext cx="5398141" cy="22935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E827EA-5AEB-DFBC-DFE6-DC67DB79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23" y="4377673"/>
            <a:ext cx="3478252" cy="2191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C74321-0DDD-8C75-B198-BA85DE508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313" y="2614370"/>
            <a:ext cx="1741648" cy="115122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804B07-F575-1B89-8C06-BD0209178B70}"/>
              </a:ext>
            </a:extLst>
          </p:cNvPr>
          <p:cNvSpPr/>
          <p:nvPr/>
        </p:nvSpPr>
        <p:spPr>
          <a:xfrm>
            <a:off x="3773192" y="2967573"/>
            <a:ext cx="295182" cy="398434"/>
          </a:xfrm>
          <a:prstGeom prst="rightArrow">
            <a:avLst>
              <a:gd name="adj1" fmla="val 43712"/>
              <a:gd name="adj2" fmla="val 54244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5CC8F3E-183B-4694-531F-55F3433DA35F}"/>
              </a:ext>
            </a:extLst>
          </p:cNvPr>
          <p:cNvSpPr/>
          <p:nvPr/>
        </p:nvSpPr>
        <p:spPr>
          <a:xfrm>
            <a:off x="614820" y="5154949"/>
            <a:ext cx="295182" cy="398434"/>
          </a:xfrm>
          <a:prstGeom prst="rightArrow">
            <a:avLst>
              <a:gd name="adj1" fmla="val 43712"/>
              <a:gd name="adj2" fmla="val 54244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11E4A-83EC-E704-2FB9-F567F329C733}"/>
              </a:ext>
            </a:extLst>
          </p:cNvPr>
          <p:cNvSpPr txBox="1"/>
          <p:nvPr/>
        </p:nvSpPr>
        <p:spPr>
          <a:xfrm>
            <a:off x="633662" y="101292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비밀번호 찾기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1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 기능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3314562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23244" y="5445262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4150495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 버튼을 누르게 되면 회원가입 화면으로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이동하게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8076251" y="5354166"/>
            <a:ext cx="4100340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전화번호 입력은 전화번호 인증을 누르면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en-US" altLang="ko-KR" sz="1400" b="1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iamport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API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이용하여 전화번호 인증을 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1C6A2-63F1-E7DB-AC54-81314F0756D9}"/>
              </a:ext>
            </a:extLst>
          </p:cNvPr>
          <p:cNvSpPr txBox="1"/>
          <p:nvPr/>
        </p:nvSpPr>
        <p:spPr>
          <a:xfrm>
            <a:off x="8091660" y="2660774"/>
            <a:ext cx="4128053" cy="2393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 폼에 있는 이름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닉네임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이메일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비밀번호를 입력하게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닉네임 입력 같은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경우에는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select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문을 실행하여 닉네임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중복 검사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이메일 입력은 입력한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이메일로 이메일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통하여 인증 메일을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발송하게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전송된 인증번호를 인증번호 칸에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입력해야 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 입력은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6~12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 이내 </a:t>
            </a:r>
            <a:endParaRPr kumimoji="1" lang="en-US" altLang="ko-KR" sz="1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영문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숫자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특수 문자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포함해야 된다는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 유효성 검사를 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</a:p>
        </p:txBody>
      </p:sp>
      <p:pic>
        <p:nvPicPr>
          <p:cNvPr id="15" name="그림 1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F199CBE-6FEE-AF10-5D57-73C52C4D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45" y="1898350"/>
            <a:ext cx="5905964" cy="420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69B2B0-D2E2-4830-D0DA-B0F264387799}"/>
              </a:ext>
            </a:extLst>
          </p:cNvPr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회원가입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8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 기능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543739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8091660" y="4932929"/>
            <a:ext cx="410034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1C6A2-63F1-E7DB-AC54-81314F0756D9}"/>
              </a:ext>
            </a:extLst>
          </p:cNvPr>
          <p:cNvSpPr txBox="1"/>
          <p:nvPr/>
        </p:nvSpPr>
        <p:spPr>
          <a:xfrm>
            <a:off x="8067549" y="3049841"/>
            <a:ext cx="543739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39352B3-A793-F91F-78DA-898C9D62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4" y="1601932"/>
            <a:ext cx="4243980" cy="2372056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E89826D-5681-0B95-9A86-D7E75554F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6" y="4241765"/>
            <a:ext cx="3406022" cy="2236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E52DE-41C8-3EE7-D0D6-A4ACAB475605}"/>
              </a:ext>
            </a:extLst>
          </p:cNvPr>
          <p:cNvSpPr txBox="1"/>
          <p:nvPr/>
        </p:nvSpPr>
        <p:spPr>
          <a:xfrm>
            <a:off x="633662" y="1012921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회원가입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(</a:t>
            </a:r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이메일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)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03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 기능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543739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8091660" y="4932929"/>
            <a:ext cx="410034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1C6A2-63F1-E7DB-AC54-81314F0756D9}"/>
              </a:ext>
            </a:extLst>
          </p:cNvPr>
          <p:cNvSpPr txBox="1"/>
          <p:nvPr/>
        </p:nvSpPr>
        <p:spPr>
          <a:xfrm>
            <a:off x="8067549" y="3049841"/>
            <a:ext cx="543739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A38D1CD-3CB3-4920-86B8-D27CE33A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85" y="1769083"/>
            <a:ext cx="3569062" cy="2471172"/>
          </a:xfrm>
          <a:prstGeom prst="rect">
            <a:avLst/>
          </a:prstGeo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70F6A0D-ADAD-7841-F414-2FE53F97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2" y="4422057"/>
            <a:ext cx="3854764" cy="18723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E52DE-41C8-3EE7-D0D6-A4ACAB475605}"/>
              </a:ext>
            </a:extLst>
          </p:cNvPr>
          <p:cNvSpPr txBox="1"/>
          <p:nvPr/>
        </p:nvSpPr>
        <p:spPr>
          <a:xfrm>
            <a:off x="633662" y="1012921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회원가입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(</a:t>
            </a:r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이메일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)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8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 기능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543739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8091660" y="4932929"/>
            <a:ext cx="410034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1C6A2-63F1-E7DB-AC54-81314F0756D9}"/>
              </a:ext>
            </a:extLst>
          </p:cNvPr>
          <p:cNvSpPr txBox="1"/>
          <p:nvPr/>
        </p:nvSpPr>
        <p:spPr>
          <a:xfrm>
            <a:off x="8067549" y="3049841"/>
            <a:ext cx="543739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5679519-4A10-215C-1101-B0657023E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42" y="1784862"/>
            <a:ext cx="4447168" cy="2237675"/>
          </a:xfrm>
          <a:prstGeom prst="rect">
            <a:avLst/>
          </a:prstGeom>
        </p:spPr>
      </p:pic>
      <p:pic>
        <p:nvPicPr>
          <p:cNvPr id="19" name="그림 1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32E658F-B9D9-E259-8A22-3A0F7DBC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42" y="4587863"/>
            <a:ext cx="4454633" cy="19731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E52DE-41C8-3EE7-D0D6-A4ACAB475605}"/>
              </a:ext>
            </a:extLst>
          </p:cNvPr>
          <p:cNvSpPr txBox="1"/>
          <p:nvPr/>
        </p:nvSpPr>
        <p:spPr>
          <a:xfrm>
            <a:off x="633662" y="1012921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회원가입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(</a:t>
            </a:r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이메일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)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0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 기능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543739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8091660" y="4932929"/>
            <a:ext cx="410034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F1C6A2-63F1-E7DB-AC54-81314F0756D9}"/>
              </a:ext>
            </a:extLst>
          </p:cNvPr>
          <p:cNvSpPr txBox="1"/>
          <p:nvPr/>
        </p:nvSpPr>
        <p:spPr>
          <a:xfrm>
            <a:off x="8067549" y="3049841"/>
            <a:ext cx="543739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D8DF64-D3F7-9718-E008-AA14F165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12" y="2176665"/>
            <a:ext cx="3969016" cy="34757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4AE0CC-07A4-F871-C246-EB4D655E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939" y="1780972"/>
            <a:ext cx="1556453" cy="22467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9A2755-3C12-D2BA-5457-116C36D10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938" y="4513294"/>
            <a:ext cx="1556453" cy="2246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159EC-3D51-9F45-F1F5-1268B1ED695D}"/>
              </a:ext>
            </a:extLst>
          </p:cNvPr>
          <p:cNvSpPr txBox="1"/>
          <p:nvPr/>
        </p:nvSpPr>
        <p:spPr>
          <a:xfrm>
            <a:off x="633662" y="1012921"/>
            <a:ext cx="2868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회원가입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(</a:t>
            </a:r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본인인증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)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2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4390771" y="2747907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마이페이지</a:t>
            </a:r>
            <a:endParaRPr kumimoji="1" lang="ko-Kore-KR" altLang="en-US" sz="54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28058E-DF11-83F7-854D-4F9C1F655EFD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4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3">
            <a:extLst>
              <a:ext uri="{FF2B5EF4-FFF2-40B4-BE49-F238E27FC236}">
                <a16:creationId xmlns:a16="http://schemas.microsoft.com/office/drawing/2014/main" id="{4D7184DF-F78F-3516-6880-FD72EC6999F8}"/>
              </a:ext>
            </a:extLst>
          </p:cNvPr>
          <p:cNvSpPr/>
          <p:nvPr/>
        </p:nvSpPr>
        <p:spPr>
          <a:xfrm>
            <a:off x="-203337" y="0"/>
            <a:ext cx="6299337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0653D48-F1A8-EDA3-6C59-B5601E9193B9}"/>
              </a:ext>
            </a:extLst>
          </p:cNvPr>
          <p:cNvGrpSpPr/>
          <p:nvPr/>
        </p:nvGrpSpPr>
        <p:grpSpPr>
          <a:xfrm>
            <a:off x="1771104" y="0"/>
            <a:ext cx="2101646" cy="6858000"/>
            <a:chOff x="1430445" y="0"/>
            <a:chExt cx="2101646" cy="685800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B4359DD-FB4A-A952-98F1-ADF7A4210917}"/>
                </a:ext>
              </a:extLst>
            </p:cNvPr>
            <p:cNvGrpSpPr/>
            <p:nvPr/>
          </p:nvGrpSpPr>
          <p:grpSpPr>
            <a:xfrm>
              <a:off x="1430445" y="0"/>
              <a:ext cx="2101646" cy="6858000"/>
              <a:chOff x="1339087" y="0"/>
              <a:chExt cx="2101646" cy="6858000"/>
            </a:xfrm>
          </p:grpSpPr>
          <p:pic>
            <p:nvPicPr>
              <p:cNvPr id="3" name="Picture 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1ABF041-7119-CED7-1259-909E93D11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77" t="29997" r="76475" b="21865"/>
              <a:stretch/>
            </p:blipFill>
            <p:spPr>
              <a:xfrm>
                <a:off x="1339087" y="0"/>
                <a:ext cx="2101646" cy="6858000"/>
              </a:xfrm>
              <a:prstGeom prst="rect">
                <a:avLst/>
              </a:prstGeom>
            </p:spPr>
          </p:pic>
          <p:sp>
            <p:nvSpPr>
              <p:cNvPr id="14" name="타원 20">
                <a:extLst>
                  <a:ext uri="{FF2B5EF4-FFF2-40B4-BE49-F238E27FC236}">
                    <a16:creationId xmlns:a16="http://schemas.microsoft.com/office/drawing/2014/main" id="{FF027CF4-86D7-83E1-AA90-C5BEEF6D8CFA}"/>
                  </a:ext>
                </a:extLst>
              </p:cNvPr>
              <p:cNvSpPr/>
              <p:nvPr/>
            </p:nvSpPr>
            <p:spPr>
              <a:xfrm>
                <a:off x="1541085" y="2364201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kumimoji="1" lang="ko-Kore-KR" altLang="en-US" sz="1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타원 20">
                <a:extLst>
                  <a:ext uri="{FF2B5EF4-FFF2-40B4-BE49-F238E27FC236}">
                    <a16:creationId xmlns:a16="http://schemas.microsoft.com/office/drawing/2014/main" id="{05EF8096-B3FB-956C-BA7A-3BDEC928844D}"/>
                  </a:ext>
                </a:extLst>
              </p:cNvPr>
              <p:cNvSpPr/>
              <p:nvPr/>
            </p:nvSpPr>
            <p:spPr>
              <a:xfrm>
                <a:off x="1541085" y="2844779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kumimoji="1" lang="ko-Kore-KR" altLang="en-US" sz="1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타원 20">
                <a:extLst>
                  <a:ext uri="{FF2B5EF4-FFF2-40B4-BE49-F238E27FC236}">
                    <a16:creationId xmlns:a16="http://schemas.microsoft.com/office/drawing/2014/main" id="{230D2E53-403C-D8A6-9833-1830D389CA93}"/>
                  </a:ext>
                </a:extLst>
              </p:cNvPr>
              <p:cNvSpPr/>
              <p:nvPr/>
            </p:nvSpPr>
            <p:spPr>
              <a:xfrm>
                <a:off x="1541085" y="3167690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kumimoji="1" lang="ko-Kore-KR" altLang="en-US" sz="1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타원 20">
                <a:extLst>
                  <a:ext uri="{FF2B5EF4-FFF2-40B4-BE49-F238E27FC236}">
                    <a16:creationId xmlns:a16="http://schemas.microsoft.com/office/drawing/2014/main" id="{3FB3418A-FF83-054D-B29C-455017AA3F84}"/>
                  </a:ext>
                </a:extLst>
              </p:cNvPr>
              <p:cNvSpPr/>
              <p:nvPr/>
            </p:nvSpPr>
            <p:spPr>
              <a:xfrm>
                <a:off x="1541085" y="3490601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kumimoji="1" lang="ko-Kore-KR" altLang="en-US" sz="1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타원 20">
                <a:extLst>
                  <a:ext uri="{FF2B5EF4-FFF2-40B4-BE49-F238E27FC236}">
                    <a16:creationId xmlns:a16="http://schemas.microsoft.com/office/drawing/2014/main" id="{790EE824-4D43-1FA8-9C8B-ABB167086D11}"/>
                  </a:ext>
                </a:extLst>
              </p:cNvPr>
              <p:cNvSpPr/>
              <p:nvPr/>
            </p:nvSpPr>
            <p:spPr>
              <a:xfrm>
                <a:off x="1541085" y="3813512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endParaRPr kumimoji="1" lang="ko-Kore-KR" altLang="en-US" sz="1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타원 20">
                <a:extLst>
                  <a:ext uri="{FF2B5EF4-FFF2-40B4-BE49-F238E27FC236}">
                    <a16:creationId xmlns:a16="http://schemas.microsoft.com/office/drawing/2014/main" id="{51DBA6DF-7801-635D-6CF2-56CC2E0B5E0A}"/>
                  </a:ext>
                </a:extLst>
              </p:cNvPr>
              <p:cNvSpPr/>
              <p:nvPr/>
            </p:nvSpPr>
            <p:spPr>
              <a:xfrm>
                <a:off x="1541085" y="4136423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endParaRPr kumimoji="1" lang="ko-Kore-KR" altLang="en-US" sz="12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타원 20">
              <a:extLst>
                <a:ext uri="{FF2B5EF4-FFF2-40B4-BE49-F238E27FC236}">
                  <a16:creationId xmlns:a16="http://schemas.microsoft.com/office/drawing/2014/main" id="{BDB682A5-E3B6-54D8-8A83-5C9B62629696}"/>
                </a:ext>
              </a:extLst>
            </p:cNvPr>
            <p:cNvSpPr/>
            <p:nvPr/>
          </p:nvSpPr>
          <p:spPr>
            <a:xfrm>
              <a:off x="1632443" y="6370172"/>
              <a:ext cx="165244" cy="165244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kumimoji="1" lang="ko-Kore-KR" altLang="en-US" sz="12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082F4FD-05BA-3DF2-0EDA-C6D185AC658E}"/>
              </a:ext>
            </a:extLst>
          </p:cNvPr>
          <p:cNvGrpSpPr/>
          <p:nvPr/>
        </p:nvGrpSpPr>
        <p:grpSpPr>
          <a:xfrm>
            <a:off x="5852827" y="488170"/>
            <a:ext cx="3424619" cy="6004862"/>
            <a:chOff x="5486634" y="922803"/>
            <a:chExt cx="3424619" cy="600486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BB4C7BA-BFBD-E2EF-29E5-71F990C75124}"/>
                </a:ext>
              </a:extLst>
            </p:cNvPr>
            <p:cNvGrpSpPr/>
            <p:nvPr/>
          </p:nvGrpSpPr>
          <p:grpSpPr>
            <a:xfrm>
              <a:off x="5486634" y="922803"/>
              <a:ext cx="3424619" cy="5135596"/>
              <a:chOff x="4868751" y="951393"/>
              <a:chExt cx="3424619" cy="513559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C66B907-8E20-8A9B-DA8A-ADE71FCB33A9}"/>
                  </a:ext>
                </a:extLst>
              </p:cNvPr>
              <p:cNvGrpSpPr/>
              <p:nvPr/>
            </p:nvGrpSpPr>
            <p:grpSpPr>
              <a:xfrm>
                <a:off x="4868751" y="3741467"/>
                <a:ext cx="3424619" cy="510074"/>
                <a:chOff x="4863828" y="624452"/>
                <a:chExt cx="3424619" cy="510074"/>
              </a:xfrm>
            </p:grpSpPr>
            <p:sp>
              <p:nvSpPr>
                <p:cNvPr id="9" name="타원 16">
                  <a:extLst>
                    <a:ext uri="{FF2B5EF4-FFF2-40B4-BE49-F238E27FC236}">
                      <a16:creationId xmlns:a16="http://schemas.microsoft.com/office/drawing/2014/main" id="{8C9DC714-6508-0B72-C870-947FAED81414}"/>
                    </a:ext>
                  </a:extLst>
                </p:cNvPr>
                <p:cNvSpPr/>
                <p:nvPr/>
              </p:nvSpPr>
              <p:spPr>
                <a:xfrm>
                  <a:off x="4863828" y="624452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w="1079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400" b="1" dirty="0">
                      <a:latin typeface="Arial Black" panose="020B0604020202020204" pitchFamily="34" charset="0"/>
                      <a:cs typeface="Arial Black" panose="020B0604020202020204" pitchFamily="34" charset="0"/>
                    </a:rPr>
                    <a:t>4</a:t>
                  </a:r>
                  <a:endParaRPr kumimoji="1" lang="ko-Kore-KR" altLang="en-US" sz="2400" b="1" dirty="0">
                    <a:latin typeface="Arial Black" panose="020B0604020202020204" pitchFamily="34" charset="0"/>
                    <a:cs typeface="Arial Black" panose="020B0604020202020204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AC48F96-B2F0-B0E4-6A62-67454B1B33D2}"/>
                    </a:ext>
                  </a:extLst>
                </p:cNvPr>
                <p:cNvSpPr txBox="1"/>
                <p:nvPr/>
              </p:nvSpPr>
              <p:spPr>
                <a:xfrm>
                  <a:off x="5410736" y="692102"/>
                  <a:ext cx="2877711" cy="325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내 커뮤니티 작성 글 조회 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/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수정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/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삭제 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0B8ADE7-0F9B-48C2-43F0-4F77057259D7}"/>
                  </a:ext>
                </a:extLst>
              </p:cNvPr>
              <p:cNvGrpSpPr/>
              <p:nvPr/>
            </p:nvGrpSpPr>
            <p:grpSpPr>
              <a:xfrm>
                <a:off x="4874387" y="1832215"/>
                <a:ext cx="2995014" cy="583878"/>
                <a:chOff x="4863828" y="1702035"/>
                <a:chExt cx="2995014" cy="583878"/>
              </a:xfrm>
            </p:grpSpPr>
            <p:sp>
              <p:nvSpPr>
                <p:cNvPr id="24" name="타원 16">
                  <a:extLst>
                    <a:ext uri="{FF2B5EF4-FFF2-40B4-BE49-F238E27FC236}">
                      <a16:creationId xmlns:a16="http://schemas.microsoft.com/office/drawing/2014/main" id="{3FB9CEBB-F0AA-1413-7DA4-4FD4F53DDAB5}"/>
                    </a:ext>
                  </a:extLst>
                </p:cNvPr>
                <p:cNvSpPr/>
                <p:nvPr/>
              </p:nvSpPr>
              <p:spPr>
                <a:xfrm>
                  <a:off x="4863828" y="1734405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w="1079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400" b="1" dirty="0">
                      <a:latin typeface="Arial Black" panose="020B0604020202020204" pitchFamily="34" charset="0"/>
                      <a:cs typeface="Arial Black" panose="020B0604020202020204" pitchFamily="34" charset="0"/>
                    </a:rPr>
                    <a:t>2</a:t>
                  </a:r>
                  <a:endParaRPr kumimoji="1" lang="ko-Kore-KR" altLang="en-US" sz="2400" b="1" dirty="0">
                    <a:latin typeface="Arial Black" panose="020B0604020202020204" pitchFamily="34" charset="0"/>
                    <a:cs typeface="Arial Black" panose="020B0604020202020204" pitchFamily="34" charset="0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89BCEFD-81FF-B160-CF6C-4D278E7908E8}"/>
                    </a:ext>
                  </a:extLst>
                </p:cNvPr>
                <p:cNvSpPr txBox="1"/>
                <p:nvPr/>
              </p:nvSpPr>
              <p:spPr>
                <a:xfrm>
                  <a:off x="5410736" y="1702035"/>
                  <a:ext cx="2448106" cy="583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내 여행 등록 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/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조회 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/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수정 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/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삭제</a:t>
                  </a:r>
                  <a:endParaRPr kumimoji="1"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내 여행 공유</a:t>
                  </a:r>
                  <a:endParaRPr kumimoji="1"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03515E8-72E7-A145-EE97-2C29719EE59A}"/>
                  </a:ext>
                </a:extLst>
              </p:cNvPr>
              <p:cNvGrpSpPr/>
              <p:nvPr/>
            </p:nvGrpSpPr>
            <p:grpSpPr>
              <a:xfrm>
                <a:off x="4874387" y="2786841"/>
                <a:ext cx="3075164" cy="583878"/>
                <a:chOff x="4863828" y="1702035"/>
                <a:chExt cx="3075164" cy="583878"/>
              </a:xfrm>
            </p:grpSpPr>
            <p:sp>
              <p:nvSpPr>
                <p:cNvPr id="31" name="타원 16">
                  <a:extLst>
                    <a:ext uri="{FF2B5EF4-FFF2-40B4-BE49-F238E27FC236}">
                      <a16:creationId xmlns:a16="http://schemas.microsoft.com/office/drawing/2014/main" id="{355EF6E8-24F9-DE19-B175-FD30D22A7E66}"/>
                    </a:ext>
                  </a:extLst>
                </p:cNvPr>
                <p:cNvSpPr/>
                <p:nvPr/>
              </p:nvSpPr>
              <p:spPr>
                <a:xfrm>
                  <a:off x="4863828" y="1734405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w="1079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400" b="1" dirty="0">
                      <a:latin typeface="Arial Black" panose="020B0604020202020204" pitchFamily="34" charset="0"/>
                      <a:cs typeface="Arial Black" panose="020B0604020202020204" pitchFamily="34" charset="0"/>
                    </a:rPr>
                    <a:t>3</a:t>
                  </a:r>
                  <a:endParaRPr kumimoji="1" lang="ko-Kore-KR" altLang="en-US" sz="2400" b="1" dirty="0">
                    <a:latin typeface="Arial Black" panose="020B0604020202020204" pitchFamily="34" charset="0"/>
                    <a:cs typeface="Arial Black" panose="020B0604020202020204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8A0CDB3-342F-CDDD-0675-DF81466D199A}"/>
                    </a:ext>
                  </a:extLst>
                </p:cNvPr>
                <p:cNvSpPr txBox="1"/>
                <p:nvPr/>
              </p:nvSpPr>
              <p:spPr>
                <a:xfrm>
                  <a:off x="5410736" y="1702035"/>
                  <a:ext cx="2528256" cy="583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내 예약 기록 조회</a:t>
                  </a:r>
                  <a:endParaRPr kumimoji="1"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결제 내역 상세 보기 및 예약 취소</a:t>
                  </a:r>
                  <a:endParaRPr kumimoji="1"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016C21E-543C-B877-3892-9C2891F79BDD}"/>
                  </a:ext>
                </a:extLst>
              </p:cNvPr>
              <p:cNvGrpSpPr/>
              <p:nvPr/>
            </p:nvGrpSpPr>
            <p:grpSpPr>
              <a:xfrm>
                <a:off x="4868751" y="951393"/>
                <a:ext cx="2078096" cy="510074"/>
                <a:chOff x="4863828" y="624452"/>
                <a:chExt cx="2078096" cy="510074"/>
              </a:xfrm>
            </p:grpSpPr>
            <p:sp>
              <p:nvSpPr>
                <p:cNvPr id="38" name="타원 16">
                  <a:extLst>
                    <a:ext uri="{FF2B5EF4-FFF2-40B4-BE49-F238E27FC236}">
                      <a16:creationId xmlns:a16="http://schemas.microsoft.com/office/drawing/2014/main" id="{031AD431-A87A-F836-B030-BD1F76CB2806}"/>
                    </a:ext>
                  </a:extLst>
                </p:cNvPr>
                <p:cNvSpPr/>
                <p:nvPr/>
              </p:nvSpPr>
              <p:spPr>
                <a:xfrm>
                  <a:off x="4863828" y="624452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w="1079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2400" b="1" dirty="0">
                      <a:latin typeface="Arial Black" panose="020B0604020202020204" pitchFamily="34" charset="0"/>
                      <a:cs typeface="Arial Black" panose="020B0604020202020204" pitchFamily="34" charset="0"/>
                    </a:rPr>
                    <a:t>1</a:t>
                  </a:r>
                  <a:endParaRPr kumimoji="1" lang="ko-Kore-KR" altLang="en-US" sz="2400" b="1" dirty="0">
                    <a:latin typeface="Arial Black" panose="020B0604020202020204" pitchFamily="34" charset="0"/>
                    <a:cs typeface="Arial Black" panose="020B0604020202020204" pitchFamily="34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7A09C9B-FB20-8D80-B6D3-2F8FA92E3834}"/>
                    </a:ext>
                  </a:extLst>
                </p:cNvPr>
                <p:cNvSpPr txBox="1"/>
                <p:nvPr/>
              </p:nvSpPr>
              <p:spPr>
                <a:xfrm>
                  <a:off x="5410736" y="692102"/>
                  <a:ext cx="1531188" cy="325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내 정보 조회 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/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수정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7539BA4-5238-D205-B044-6D6EEB94A204}"/>
                  </a:ext>
                </a:extLst>
              </p:cNvPr>
              <p:cNvGrpSpPr/>
              <p:nvPr/>
            </p:nvGrpSpPr>
            <p:grpSpPr>
              <a:xfrm>
                <a:off x="4868751" y="4622289"/>
                <a:ext cx="2900437" cy="583878"/>
                <a:chOff x="4863828" y="1702035"/>
                <a:chExt cx="2900437" cy="583878"/>
              </a:xfrm>
            </p:grpSpPr>
            <p:sp>
              <p:nvSpPr>
                <p:cNvPr id="44" name="타원 16">
                  <a:extLst>
                    <a:ext uri="{FF2B5EF4-FFF2-40B4-BE49-F238E27FC236}">
                      <a16:creationId xmlns:a16="http://schemas.microsoft.com/office/drawing/2014/main" id="{815C7540-FC47-16B7-B2E3-578213869539}"/>
                    </a:ext>
                  </a:extLst>
                </p:cNvPr>
                <p:cNvSpPr/>
                <p:nvPr/>
              </p:nvSpPr>
              <p:spPr>
                <a:xfrm>
                  <a:off x="4863828" y="1734405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w="1079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400" b="1" dirty="0">
                      <a:latin typeface="Arial Black" panose="020B0604020202020204" pitchFamily="34" charset="0"/>
                      <a:cs typeface="Arial Black" panose="020B0604020202020204" pitchFamily="34" charset="0"/>
                    </a:rPr>
                    <a:t>5</a:t>
                  </a:r>
                  <a:endParaRPr kumimoji="1" lang="ko-Kore-KR" altLang="en-US" sz="2400" b="1" dirty="0">
                    <a:latin typeface="Arial Black" panose="020B0604020202020204" pitchFamily="34" charset="0"/>
                    <a:cs typeface="Arial Black" panose="020B0604020202020204" pitchFamily="34" charset="0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76361CF-B3BC-A693-01FB-11D7258C145A}"/>
                    </a:ext>
                  </a:extLst>
                </p:cNvPr>
                <p:cNvSpPr txBox="1"/>
                <p:nvPr/>
              </p:nvSpPr>
              <p:spPr>
                <a:xfrm>
                  <a:off x="5410736" y="1702035"/>
                  <a:ext cx="2353529" cy="5838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미작성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리뷰 확인 및 리뷰 작성</a:t>
                  </a:r>
                  <a:endParaRPr kumimoji="1"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작성된 리뷰 조회 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/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수정 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/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삭제</a:t>
                  </a:r>
                  <a:endParaRPr kumimoji="1" lang="en-US" altLang="ko-KR" sz="14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06FFD66-77C8-2F13-DFEB-922154F138E6}"/>
                  </a:ext>
                </a:extLst>
              </p:cNvPr>
              <p:cNvGrpSpPr/>
              <p:nvPr/>
            </p:nvGrpSpPr>
            <p:grpSpPr>
              <a:xfrm>
                <a:off x="4868751" y="5576915"/>
                <a:ext cx="2260839" cy="510074"/>
                <a:chOff x="4863828" y="624452"/>
                <a:chExt cx="2260839" cy="510074"/>
              </a:xfrm>
            </p:grpSpPr>
            <p:sp>
              <p:nvSpPr>
                <p:cNvPr id="47" name="타원 16">
                  <a:extLst>
                    <a:ext uri="{FF2B5EF4-FFF2-40B4-BE49-F238E27FC236}">
                      <a16:creationId xmlns:a16="http://schemas.microsoft.com/office/drawing/2014/main" id="{89100A4C-6FF8-C5CC-2B74-2F07706644AE}"/>
                    </a:ext>
                  </a:extLst>
                </p:cNvPr>
                <p:cNvSpPr/>
                <p:nvPr/>
              </p:nvSpPr>
              <p:spPr>
                <a:xfrm>
                  <a:off x="4863828" y="624452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w="1079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2400" b="1" dirty="0">
                      <a:latin typeface="Arial Black" panose="020B0604020202020204" pitchFamily="34" charset="0"/>
                      <a:cs typeface="Arial Black" panose="020B0604020202020204" pitchFamily="34" charset="0"/>
                    </a:rPr>
                    <a:t>6</a:t>
                  </a:r>
                  <a:endParaRPr kumimoji="1" lang="ko-Kore-KR" altLang="en-US" sz="2400" b="1" dirty="0">
                    <a:latin typeface="Arial Black" panose="020B0604020202020204" pitchFamily="34" charset="0"/>
                    <a:cs typeface="Arial Black" panose="020B0604020202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3E686E5-75B1-AC8C-8A45-259063E13E5A}"/>
                    </a:ext>
                  </a:extLst>
                </p:cNvPr>
                <p:cNvSpPr txBox="1"/>
                <p:nvPr/>
              </p:nvSpPr>
              <p:spPr>
                <a:xfrm>
                  <a:off x="5410736" y="692102"/>
                  <a:ext cx="1713931" cy="325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즐겨찾기 분야별 조회</a:t>
                  </a:r>
                </a:p>
              </p:txBody>
            </p:sp>
          </p:grpSp>
        </p:grpSp>
        <p:sp>
          <p:nvSpPr>
            <p:cNvPr id="52" name="타원 16">
              <a:extLst>
                <a:ext uri="{FF2B5EF4-FFF2-40B4-BE49-F238E27FC236}">
                  <a16:creationId xmlns:a16="http://schemas.microsoft.com/office/drawing/2014/main" id="{CBBB1AAB-3C3F-B50D-B6BF-3C17116A6EB9}"/>
                </a:ext>
              </a:extLst>
            </p:cNvPr>
            <p:cNvSpPr/>
            <p:nvPr/>
          </p:nvSpPr>
          <p:spPr>
            <a:xfrm>
              <a:off x="5486634" y="6417591"/>
              <a:ext cx="508271" cy="510074"/>
            </a:xfrm>
            <a:prstGeom prst="ellipse">
              <a:avLst/>
            </a:prstGeom>
            <a:solidFill>
              <a:srgbClr val="F6C30A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4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7</a:t>
              </a:r>
              <a:endParaRPr kumimoji="1" lang="ko-Kore-KR" altLang="en-US" sz="24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A3683C-5A4D-C5CD-5CB8-C1B5B003D39D}"/>
                </a:ext>
              </a:extLst>
            </p:cNvPr>
            <p:cNvSpPr txBox="1"/>
            <p:nvPr/>
          </p:nvSpPr>
          <p:spPr>
            <a:xfrm>
              <a:off x="6033542" y="6485241"/>
              <a:ext cx="869149" cy="325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회원 탈퇴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508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1" y="1"/>
            <a:ext cx="2511690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804440" y="8674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목차</a:t>
            </a:r>
            <a:endParaRPr kumimoji="1" lang="ko-Kore-KR" altLang="en-US" sz="2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555164" y="233321"/>
            <a:ext cx="38985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200" b="1" spc="-15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1200" b="1" spc="-150" dirty="0">
                <a:solidFill>
                  <a:schemeClr val="bg2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</a:t>
            </a:r>
            <a:endParaRPr kumimoji="1" lang="en-US" altLang="ko-KR" sz="1200" b="1" spc="-150" dirty="0">
              <a:solidFill>
                <a:schemeClr val="bg2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417377" y="315732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525358" y="296944"/>
            <a:ext cx="1181157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Spring_Project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3302111" y="2025199"/>
            <a:ext cx="82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spc="-30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개요</a:t>
            </a:r>
            <a:endParaRPr kumimoji="1" lang="ko-Kore-KR" altLang="en-US" sz="28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2016396" y="1791514"/>
            <a:ext cx="990590" cy="990590"/>
          </a:xfrm>
          <a:prstGeom prst="ellipse">
            <a:avLst/>
          </a:prstGeom>
          <a:solidFill>
            <a:schemeClr val="bg2">
              <a:lumMod val="2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2016396" y="3269585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2016396" y="4760182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218FB5-10E1-9683-DCC5-B1F65073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47594" y="5898570"/>
            <a:ext cx="1216504" cy="6504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D7E00-D323-234A-8311-C33D08E14411}"/>
              </a:ext>
            </a:extLst>
          </p:cNvPr>
          <p:cNvSpPr txBox="1"/>
          <p:nvPr/>
        </p:nvSpPr>
        <p:spPr>
          <a:xfrm>
            <a:off x="3302110" y="3503270"/>
            <a:ext cx="1467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spc="-30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요구분석</a:t>
            </a:r>
            <a:endParaRPr kumimoji="1" lang="ko-Kore-KR" altLang="en-US" sz="28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AB20E-55E0-65A7-E394-074D41C75836}"/>
              </a:ext>
            </a:extLst>
          </p:cNvPr>
          <p:cNvSpPr txBox="1"/>
          <p:nvPr/>
        </p:nvSpPr>
        <p:spPr>
          <a:xfrm>
            <a:off x="3302109" y="5006393"/>
            <a:ext cx="1875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spc="-30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데이터 설계</a:t>
            </a:r>
            <a:endParaRPr kumimoji="1" lang="ko-Kore-KR" altLang="en-US" sz="28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40F68F5-4281-E8F5-6210-D768DBB4382C}"/>
              </a:ext>
            </a:extLst>
          </p:cNvPr>
          <p:cNvSpPr/>
          <p:nvPr/>
        </p:nvSpPr>
        <p:spPr>
          <a:xfrm>
            <a:off x="7338753" y="1791514"/>
            <a:ext cx="990590" cy="990590"/>
          </a:xfrm>
          <a:prstGeom prst="ellipse">
            <a:avLst/>
          </a:prstGeom>
          <a:solidFill>
            <a:srgbClr val="F6C30A"/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F6DBD3-3FB9-AA8A-19BE-38FEFE696C4C}"/>
              </a:ext>
            </a:extLst>
          </p:cNvPr>
          <p:cNvSpPr/>
          <p:nvPr/>
        </p:nvSpPr>
        <p:spPr>
          <a:xfrm>
            <a:off x="7338753" y="3269585"/>
            <a:ext cx="990590" cy="990590"/>
          </a:xfrm>
          <a:prstGeom prst="ellipse">
            <a:avLst/>
          </a:prstGeom>
          <a:solidFill>
            <a:schemeClr val="bg2">
              <a:lumMod val="2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4000" b="1" dirty="0">
                <a:latin typeface="Arial Black" panose="020B0604020202020204" pitchFamily="34" charset="0"/>
                <a:cs typeface="Arial Black" panose="020B0604020202020204" pitchFamily="34" charset="0"/>
              </a:rPr>
              <a:t>5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E5AAC4-A676-2BD7-18C1-B50EDDC14827}"/>
              </a:ext>
            </a:extLst>
          </p:cNvPr>
          <p:cNvSpPr txBox="1"/>
          <p:nvPr/>
        </p:nvSpPr>
        <p:spPr>
          <a:xfrm>
            <a:off x="8908723" y="2025199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spc="-30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기능구현</a:t>
            </a:r>
            <a:endParaRPr kumimoji="1" lang="ko-Kore-KR" altLang="en-US" sz="28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4BABB4-DB70-4CB3-AE62-DD6ED2FF7023}"/>
              </a:ext>
            </a:extLst>
          </p:cNvPr>
          <p:cNvSpPr txBox="1"/>
          <p:nvPr/>
        </p:nvSpPr>
        <p:spPr>
          <a:xfrm>
            <a:off x="8908722" y="3503270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spc="-30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시연</a:t>
            </a:r>
            <a:endParaRPr kumimoji="1" lang="ko-Kore-KR" altLang="en-US" sz="28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11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3">
            <a:extLst>
              <a:ext uri="{FF2B5EF4-FFF2-40B4-BE49-F238E27FC236}">
                <a16:creationId xmlns:a16="http://schemas.microsoft.com/office/drawing/2014/main" id="{F609C97C-D997-BE23-1E50-FAB7C1FB0F56}"/>
              </a:ext>
            </a:extLst>
          </p:cNvPr>
          <p:cNvSpPr/>
          <p:nvPr/>
        </p:nvSpPr>
        <p:spPr>
          <a:xfrm>
            <a:off x="0" y="3542881"/>
            <a:ext cx="12192000" cy="3315118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296EEA-4150-C0D1-995F-CDBDC80FBA8B}"/>
              </a:ext>
            </a:extLst>
          </p:cNvPr>
          <p:cNvGrpSpPr/>
          <p:nvPr/>
        </p:nvGrpSpPr>
        <p:grpSpPr>
          <a:xfrm>
            <a:off x="476591" y="683800"/>
            <a:ext cx="11238817" cy="3532353"/>
            <a:chOff x="444079" y="1135217"/>
            <a:chExt cx="11238817" cy="3532353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22D018D-B250-C920-393A-6303A138D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922" t="31365" r="9042" b="37055"/>
            <a:stretch/>
          </p:blipFill>
          <p:spPr>
            <a:xfrm>
              <a:off x="448145" y="1427570"/>
              <a:ext cx="5400000" cy="3240000"/>
            </a:xfrm>
            <a:prstGeom prst="rect">
              <a:avLst/>
            </a:prstGeom>
          </p:spPr>
        </p:pic>
        <p:pic>
          <p:nvPicPr>
            <p:cNvPr id="6" name="Picture 5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D2E0A468-8EAE-CC4E-44AB-26067CBB0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98" t="31619" r="8295" b="37111"/>
            <a:stretch/>
          </p:blipFill>
          <p:spPr>
            <a:xfrm>
              <a:off x="6282896" y="1427570"/>
              <a:ext cx="5400000" cy="3240000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689C6F-56AF-E1DF-F255-8A3848C42A4D}"/>
                </a:ext>
              </a:extLst>
            </p:cNvPr>
            <p:cNvSpPr/>
            <p:nvPr/>
          </p:nvSpPr>
          <p:spPr>
            <a:xfrm>
              <a:off x="4922571" y="1384028"/>
              <a:ext cx="929640" cy="457200"/>
            </a:xfrm>
            <a:prstGeom prst="roundRect">
              <a:avLst/>
            </a:prstGeom>
            <a:noFill/>
            <a:ln w="22225">
              <a:solidFill>
                <a:srgbClr val="F6C3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5C0295-A697-BF78-78CA-2881D9F4C8BA}"/>
                </a:ext>
              </a:extLst>
            </p:cNvPr>
            <p:cNvSpPr txBox="1"/>
            <p:nvPr/>
          </p:nvSpPr>
          <p:spPr>
            <a:xfrm>
              <a:off x="444079" y="1135218"/>
              <a:ext cx="1891865" cy="276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dreamjourney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mypage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/info</a:t>
              </a:r>
              <a:endPara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0928E0-BA6B-6FFF-9528-5A6295BD7EE9}"/>
                </a:ext>
              </a:extLst>
            </p:cNvPr>
            <p:cNvSpPr txBox="1"/>
            <p:nvPr/>
          </p:nvSpPr>
          <p:spPr>
            <a:xfrm>
              <a:off x="6278830" y="1135217"/>
              <a:ext cx="2119491" cy="276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dreamjourney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mypage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editinfo</a:t>
              </a:r>
              <a:endPara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34C280-4AD8-EF95-05C2-6FC4A2EA7DCC}"/>
              </a:ext>
            </a:extLst>
          </p:cNvPr>
          <p:cNvSpPr/>
          <p:nvPr/>
        </p:nvSpPr>
        <p:spPr>
          <a:xfrm>
            <a:off x="10720743" y="3634765"/>
            <a:ext cx="929640" cy="457200"/>
          </a:xfrm>
          <a:prstGeom prst="roundRect">
            <a:avLst/>
          </a:prstGeom>
          <a:noFill/>
          <a:ln w="22225">
            <a:solidFill>
              <a:srgbClr val="F6C3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D06DBE-C491-43A0-90B9-72D6547B3791}"/>
              </a:ext>
            </a:extLst>
          </p:cNvPr>
          <p:cNvGrpSpPr/>
          <p:nvPr/>
        </p:nvGrpSpPr>
        <p:grpSpPr>
          <a:xfrm>
            <a:off x="476591" y="4537851"/>
            <a:ext cx="4887556" cy="2006876"/>
            <a:chOff x="476591" y="4449584"/>
            <a:chExt cx="4887556" cy="20068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6A2B04-4644-CB66-319A-1827B59CE7C3}"/>
                </a:ext>
              </a:extLst>
            </p:cNvPr>
            <p:cNvSpPr txBox="1"/>
            <p:nvPr/>
          </p:nvSpPr>
          <p:spPr>
            <a:xfrm>
              <a:off x="476591" y="4449584"/>
              <a:ext cx="432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편집하기</a:t>
              </a:r>
              <a:r>
                <a:rPr kumimoji="1" lang="en-US" altLang="ko-KR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/</a:t>
              </a:r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수정하기 버튼을 통한 페이지 교환</a:t>
              </a:r>
              <a:endParaRPr kumimoji="1" lang="ko-Kore-KR" altLang="en-US" b="1" spc="-15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78B88A-90AA-05CC-6CB8-E225451BB33F}"/>
                </a:ext>
              </a:extLst>
            </p:cNvPr>
            <p:cNvSpPr txBox="1"/>
            <p:nvPr/>
          </p:nvSpPr>
          <p:spPr>
            <a:xfrm>
              <a:off x="476591" y="4947393"/>
              <a:ext cx="4887556" cy="150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300" b="1" spc="-150" dirty="0">
                  <a:solidFill>
                    <a:schemeClr val="bg1"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 성공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내 정보 조회 화면으로 진입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300" b="1" spc="-150" dirty="0">
                  <a:solidFill>
                    <a:schemeClr val="bg1"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편집하기 버튼 클릭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데이터 수정 가능한 페이지로 전환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3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300" b="1" spc="-150" dirty="0">
                  <a:solidFill>
                    <a:schemeClr val="bg1"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수정하기 버튼 클릭 시 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POST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방식으로 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&lt;form&gt;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태그 내 수정된 데이터 전달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변경된 데이터를 조회할 수 있는 화면으로 교환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F234276-7B9A-5EDD-A44E-BCAD744D9CD5}"/>
              </a:ext>
            </a:extLst>
          </p:cNvPr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정보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타원 12">
            <a:extLst>
              <a:ext uri="{FF2B5EF4-FFF2-40B4-BE49-F238E27FC236}">
                <a16:creationId xmlns:a16="http://schemas.microsoft.com/office/drawing/2014/main" id="{AF5E2F13-5DF9-22C6-4951-A88EB4003047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120C3-472C-D5AF-9333-235F0E295708}"/>
              </a:ext>
            </a:extLst>
          </p:cNvPr>
          <p:cNvSpPr txBox="1"/>
          <p:nvPr/>
        </p:nvSpPr>
        <p:spPr>
          <a:xfrm>
            <a:off x="10050291" y="268808"/>
            <a:ext cx="1656224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정보 조회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64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440AA403-3295-15D9-4103-246DABCD6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0" t="1" r="14293" b="28786"/>
          <a:stretch/>
        </p:blipFill>
        <p:spPr>
          <a:xfrm>
            <a:off x="570040" y="931179"/>
            <a:ext cx="5676311" cy="5373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96E1CA-DDD3-2371-78CA-1D935B735E33}"/>
              </a:ext>
            </a:extLst>
          </p:cNvPr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여행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타원 12">
            <a:extLst>
              <a:ext uri="{FF2B5EF4-FFF2-40B4-BE49-F238E27FC236}">
                <a16:creationId xmlns:a16="http://schemas.microsoft.com/office/drawing/2014/main" id="{A668EADA-83F6-8F89-718F-63DA6E1ED4FE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F1F17-6B25-4289-8DAF-725288223000}"/>
              </a:ext>
            </a:extLst>
          </p:cNvPr>
          <p:cNvSpPr txBox="1"/>
          <p:nvPr/>
        </p:nvSpPr>
        <p:spPr>
          <a:xfrm>
            <a:off x="10418983" y="268808"/>
            <a:ext cx="1287532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여행 조회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E9BC5FF-BF28-9F12-BE0C-EE551F01B888}"/>
              </a:ext>
            </a:extLst>
          </p:cNvPr>
          <p:cNvGrpSpPr/>
          <p:nvPr/>
        </p:nvGrpSpPr>
        <p:grpSpPr>
          <a:xfrm>
            <a:off x="6647588" y="1608164"/>
            <a:ext cx="5143445" cy="4205641"/>
            <a:chOff x="6647588" y="1414239"/>
            <a:chExt cx="5143445" cy="42056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23AA3F-246C-55F7-3220-33219C159A63}"/>
                </a:ext>
              </a:extLst>
            </p:cNvPr>
            <p:cNvSpPr txBox="1"/>
            <p:nvPr/>
          </p:nvSpPr>
          <p:spPr>
            <a:xfrm>
              <a:off x="6647588" y="1414239"/>
              <a:ext cx="2456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>
                  <a:latin typeface="Arial Black" panose="020B0604020202020204" pitchFamily="34" charset="0"/>
                  <a:ea typeface="NanumSquareOTF ExtraBold" panose="020B0600000101010101" pitchFamily="34" charset="-127"/>
                  <a:cs typeface="Arial Black" panose="020B0604020202020204" pitchFamily="34" charset="0"/>
                </a:rPr>
                <a:t>내 여행 </a:t>
              </a:r>
              <a:r>
                <a:rPr kumimoji="1" lang="ko-KR" altLang="en-US" sz="2400" b="1" dirty="0">
                  <a:solidFill>
                    <a:srgbClr val="F6C30A"/>
                  </a:solidFill>
                  <a:latin typeface="Arial Black" panose="020B0604020202020204" pitchFamily="34" charset="0"/>
                  <a:ea typeface="NanumSquareOTF ExtraBold" panose="020B0600000101010101" pitchFamily="34" charset="-127"/>
                  <a:cs typeface="Arial Black" panose="020B0604020202020204" pitchFamily="34" charset="0"/>
                </a:rPr>
                <a:t>초기 화면</a:t>
              </a:r>
              <a:endParaRPr kumimoji="1" lang="en-US" altLang="ko-KR" sz="2400" b="1" dirty="0">
                <a:solidFill>
                  <a:srgbClr val="F6C30A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945FF1-9F0F-65FE-0313-FD3F4F35D9C4}"/>
                </a:ext>
              </a:extLst>
            </p:cNvPr>
            <p:cNvGrpSpPr/>
            <p:nvPr/>
          </p:nvGrpSpPr>
          <p:grpSpPr>
            <a:xfrm>
              <a:off x="6718684" y="2532005"/>
              <a:ext cx="5072349" cy="3087875"/>
              <a:chOff x="6839757" y="2050785"/>
              <a:chExt cx="5072349" cy="308787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19AFE30-EB19-5B05-8B85-03EB5687EBB8}"/>
                  </a:ext>
                </a:extLst>
              </p:cNvPr>
              <p:cNvGrpSpPr/>
              <p:nvPr/>
            </p:nvGrpSpPr>
            <p:grpSpPr>
              <a:xfrm>
                <a:off x="6839757" y="2050785"/>
                <a:ext cx="3358995" cy="593391"/>
                <a:chOff x="6856406" y="1894921"/>
                <a:chExt cx="3358995" cy="593391"/>
              </a:xfrm>
            </p:grpSpPr>
            <p:sp>
              <p:nvSpPr>
                <p:cNvPr id="12" name="타원 16">
                  <a:extLst>
                    <a:ext uri="{FF2B5EF4-FFF2-40B4-BE49-F238E27FC236}">
                      <a16:creationId xmlns:a16="http://schemas.microsoft.com/office/drawing/2014/main" id="{8529E3D5-46ED-37E9-7874-3F46906D61ED}"/>
                    </a:ext>
                  </a:extLst>
                </p:cNvPr>
                <p:cNvSpPr/>
                <p:nvPr/>
              </p:nvSpPr>
              <p:spPr>
                <a:xfrm>
                  <a:off x="6856406" y="1894921"/>
                  <a:ext cx="593391" cy="59339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079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2800" b="1" dirty="0">
                      <a:latin typeface="Arial Black" panose="020B0604020202020204" pitchFamily="34" charset="0"/>
                      <a:cs typeface="Arial Black" panose="020B0604020202020204" pitchFamily="34" charset="0"/>
                    </a:rPr>
                    <a:t>1</a:t>
                  </a:r>
                  <a:endParaRPr kumimoji="1" lang="ko-Kore-KR" altLang="en-US" sz="2800" b="1" dirty="0">
                    <a:latin typeface="Arial Black" panose="020B0604020202020204" pitchFamily="34" charset="0"/>
                    <a:cs typeface="Arial Black" panose="020B0604020202020204" pitchFamily="34" charset="0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C22E27D-F97D-8851-D5BE-A20BBDDFC322}"/>
                    </a:ext>
                  </a:extLst>
                </p:cNvPr>
                <p:cNvSpPr txBox="1"/>
                <p:nvPr/>
              </p:nvSpPr>
              <p:spPr>
                <a:xfrm>
                  <a:off x="7526844" y="2006236"/>
                  <a:ext cx="2688557" cy="325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  <a:alpha val="80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작성된 내 여행 전체 카드 형식 조회</a:t>
                  </a:r>
                  <a:endParaRPr kumimoji="1" lang="ko-Kore-KR" altLang="en-US" sz="1400" spc="-150" dirty="0">
                    <a:solidFill>
                      <a:schemeClr val="tx1">
                        <a:lumMod val="95000"/>
                        <a:lumOff val="5000"/>
                        <a:alpha val="80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00B6893-AE58-22E9-215C-C47F30AC7A5F}"/>
                  </a:ext>
                </a:extLst>
              </p:cNvPr>
              <p:cNvGrpSpPr/>
              <p:nvPr/>
            </p:nvGrpSpPr>
            <p:grpSpPr>
              <a:xfrm>
                <a:off x="6839757" y="2982466"/>
                <a:ext cx="5072349" cy="1021562"/>
                <a:chOff x="6856406" y="2739872"/>
                <a:chExt cx="5072349" cy="102156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ACBF851-B650-0DC5-8556-F4EC6F39B12E}"/>
                    </a:ext>
                  </a:extLst>
                </p:cNvPr>
                <p:cNvSpPr txBox="1"/>
                <p:nvPr/>
              </p:nvSpPr>
              <p:spPr>
                <a:xfrm>
                  <a:off x="7526844" y="2739872"/>
                  <a:ext cx="4401911" cy="10215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공유 버튼 클릭 시 </a:t>
                  </a:r>
                  <a:r>
                    <a:rPr kumimoji="1" lang="en-US" altLang="ko-KR" sz="1400" spc="-15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is_shared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컬럼 수정을 통한 공개 여부 변경</a:t>
                  </a:r>
                  <a:endParaRPr kumimoji="1" lang="en-US" altLang="ko-KR" sz="1400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  <a:alpha val="39000"/>
                        </a:schemeClr>
                      </a:solidFill>
                      <a:highlight>
                        <a:srgbClr val="F3D03F"/>
                      </a:highlight>
                      <a:latin typeface="Arial" panose="020B0604020202020204" pitchFamily="34" charset="0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ko-KR" sz="1400" spc="-150" dirty="0" err="1">
                      <a:solidFill>
                        <a:schemeClr val="tx1">
                          <a:lumMod val="95000"/>
                          <a:lumOff val="5000"/>
                          <a:alpha val="39000"/>
                        </a:schemeClr>
                      </a:solidFill>
                      <a:highlight>
                        <a:srgbClr val="F3D03F"/>
                      </a:highlight>
                      <a:latin typeface="Arial" panose="020B0604020202020204" pitchFamily="34" charset="0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i</a:t>
                  </a:r>
                  <a:r>
                    <a:rPr kumimoji="1" lang="en-US" altLang="ko-KR" sz="1400" spc="-15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highlight>
                        <a:srgbClr val="F3D03F"/>
                      </a:highlight>
                      <a:latin typeface="Arial" panose="020B0604020202020204" pitchFamily="34" charset="0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s_shared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highlight>
                        <a:srgbClr val="F3D03F"/>
                      </a:highlight>
                      <a:latin typeface="Arial" panose="020B0604020202020204" pitchFamily="34" charset="0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 = ‘y’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highlight>
                        <a:srgbClr val="F3D03F"/>
                      </a:highlight>
                      <a:latin typeface="Arial" panose="020B0604020202020204" pitchFamily="34" charset="0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  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추천 여행지 게시판에서 내 여행 열람 가능</a:t>
                  </a:r>
                  <a:endParaRPr kumimoji="1" lang="en-US" altLang="ko-KR" sz="1400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highlight>
                        <a:srgbClr val="F3D03F"/>
                      </a:highlight>
                      <a:latin typeface="Arial" panose="020B0604020202020204" pitchFamily="34" charset="0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ko-KR" sz="1400" spc="-15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highlight>
                        <a:srgbClr val="F3D03F"/>
                      </a:highlight>
                      <a:latin typeface="Arial" panose="020B0604020202020204" pitchFamily="34" charset="0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is_shared</a:t>
                  </a:r>
                  <a:r>
                    <a:rPr kumimoji="1" lang="en-US" altLang="ko-KR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highlight>
                        <a:srgbClr val="F3D03F"/>
                      </a:highlight>
                      <a:latin typeface="Arial" panose="020B0604020202020204" pitchFamily="34" charset="0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 = ‘n’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highlight>
                        <a:srgbClr val="F3D03F"/>
                      </a:highlight>
                      <a:latin typeface="Arial" panose="020B0604020202020204" pitchFamily="34" charset="0"/>
                      <a:ea typeface="Malgun Gothic" panose="020B0503020000020004" pitchFamily="34" charset="-127"/>
                      <a:cs typeface="Arial" panose="020B0604020202020204" pitchFamily="34" charset="0"/>
                    </a:rPr>
                    <a:t>  </a:t>
                  </a: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마이페이지의 내 여행 게시판에서만 열람 가능</a:t>
                  </a:r>
                  <a:endParaRPr kumimoji="1" lang="en-US" altLang="ko-KR" sz="1400" spc="-1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5" name="타원 20">
                  <a:extLst>
                    <a:ext uri="{FF2B5EF4-FFF2-40B4-BE49-F238E27FC236}">
                      <a16:creationId xmlns:a16="http://schemas.microsoft.com/office/drawing/2014/main" id="{9885CDC0-9F11-381E-3E27-D94B3E02F0A6}"/>
                    </a:ext>
                  </a:extLst>
                </p:cNvPr>
                <p:cNvSpPr/>
                <p:nvPr/>
              </p:nvSpPr>
              <p:spPr>
                <a:xfrm>
                  <a:off x="6856406" y="2960654"/>
                  <a:ext cx="593391" cy="593391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1079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2800" b="1" dirty="0">
                      <a:latin typeface="Arial Black" panose="020B0604020202020204" pitchFamily="34" charset="0"/>
                      <a:cs typeface="Arial Black" panose="020B0604020202020204" pitchFamily="34" charset="0"/>
                    </a:rPr>
                    <a:t>2</a:t>
                  </a:r>
                  <a:endParaRPr kumimoji="1" lang="ko-Kore-KR" altLang="en-US" sz="2800" b="1" dirty="0">
                    <a:latin typeface="Arial Black" panose="020B0604020202020204" pitchFamily="34" charset="0"/>
                    <a:cs typeface="Arial Black" panose="020B0604020202020204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1491C76-2739-CB7A-C67F-8E302021770A}"/>
                  </a:ext>
                </a:extLst>
              </p:cNvPr>
              <p:cNvGrpSpPr/>
              <p:nvPr/>
            </p:nvGrpSpPr>
            <p:grpSpPr>
              <a:xfrm>
                <a:off x="6839757" y="4545268"/>
                <a:ext cx="4493921" cy="593392"/>
                <a:chOff x="6856406" y="4289509"/>
                <a:chExt cx="4493921" cy="593392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4C8F2DB-AE42-88EC-E244-F4EC8205F3E7}"/>
                    </a:ext>
                  </a:extLst>
                </p:cNvPr>
                <p:cNvSpPr txBox="1"/>
                <p:nvPr/>
              </p:nvSpPr>
              <p:spPr>
                <a:xfrm>
                  <a:off x="7526844" y="4398876"/>
                  <a:ext cx="3823483" cy="325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400" spc="-150" dirty="0">
                      <a:solidFill>
                        <a:schemeClr val="tx1">
                          <a:lumMod val="95000"/>
                          <a:lumOff val="5000"/>
                          <a:alpha val="80000"/>
                        </a:schemeClr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여행 등록 버튼 클릭 시 새 여행 등록 화면으로 진입</a:t>
                  </a:r>
                  <a:endParaRPr kumimoji="1" lang="ko-Kore-KR" altLang="en-US" sz="1400" spc="-150" dirty="0">
                    <a:solidFill>
                      <a:schemeClr val="tx1">
                        <a:lumMod val="95000"/>
                        <a:lumOff val="5000"/>
                        <a:alpha val="80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7" name="타원 22">
                  <a:extLst>
                    <a:ext uri="{FF2B5EF4-FFF2-40B4-BE49-F238E27FC236}">
                      <a16:creationId xmlns:a16="http://schemas.microsoft.com/office/drawing/2014/main" id="{6803DD71-B47D-52DD-1D7C-7802CEA334FF}"/>
                    </a:ext>
                  </a:extLst>
                </p:cNvPr>
                <p:cNvSpPr/>
                <p:nvPr/>
              </p:nvSpPr>
              <p:spPr>
                <a:xfrm>
                  <a:off x="6856406" y="4289509"/>
                  <a:ext cx="593392" cy="59339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079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sz="2800" b="1" dirty="0">
                      <a:latin typeface="Arial Black" panose="020B0604020202020204" pitchFamily="34" charset="0"/>
                      <a:cs typeface="Arial Black" panose="020B0604020202020204" pitchFamily="34" charset="0"/>
                    </a:rPr>
                    <a:t>3</a:t>
                  </a:r>
                  <a:endParaRPr kumimoji="1" lang="ko-Kore-KR" altLang="en-US" sz="2800" b="1" dirty="0">
                    <a:latin typeface="Arial Black" panose="020B0604020202020204" pitchFamily="34" charset="0"/>
                    <a:cs typeface="Arial Black" panose="020B0604020202020204" pitchFamily="34" charset="0"/>
                  </a:endParaRPr>
                </a:p>
              </p:txBody>
            </p:sp>
          </p:grp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3EE7C2-CE85-33E2-8768-F2DFE8562BC7}"/>
              </a:ext>
            </a:extLst>
          </p:cNvPr>
          <p:cNvSpPr txBox="1"/>
          <p:nvPr/>
        </p:nvSpPr>
        <p:spPr>
          <a:xfrm>
            <a:off x="476591" y="683801"/>
            <a:ext cx="2127505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dreamjourney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/journey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9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3">
            <a:extLst>
              <a:ext uri="{FF2B5EF4-FFF2-40B4-BE49-F238E27FC236}">
                <a16:creationId xmlns:a16="http://schemas.microsoft.com/office/drawing/2014/main" id="{5E0E290D-69AD-655B-2D4E-3F87D43FF097}"/>
              </a:ext>
            </a:extLst>
          </p:cNvPr>
          <p:cNvSpPr/>
          <p:nvPr/>
        </p:nvSpPr>
        <p:spPr>
          <a:xfrm>
            <a:off x="0" y="3542881"/>
            <a:ext cx="12192000" cy="3315118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46294-C33C-0416-61CB-B32F560D1B3E}"/>
              </a:ext>
            </a:extLst>
          </p:cNvPr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여행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12">
            <a:extLst>
              <a:ext uri="{FF2B5EF4-FFF2-40B4-BE49-F238E27FC236}">
                <a16:creationId xmlns:a16="http://schemas.microsoft.com/office/drawing/2014/main" id="{115DDE9E-D9B1-21CB-E34A-5FB21FDEBA80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B5F60-56B3-8B0C-A009-4C50AA0D1475}"/>
              </a:ext>
            </a:extLst>
          </p:cNvPr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여행 등록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_1</a:t>
            </a: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C52B231A-FCBE-C1F3-95EC-C28B8B47A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0" t="26327" r="46378" b="45150"/>
          <a:stretch/>
        </p:blipFill>
        <p:spPr>
          <a:xfrm>
            <a:off x="476591" y="984342"/>
            <a:ext cx="4269589" cy="388785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B1434A33-E5CA-8CC2-546C-184E75090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07" t="26910" r="15519" b="38144"/>
          <a:stretch/>
        </p:blipFill>
        <p:spPr>
          <a:xfrm>
            <a:off x="5222771" y="984198"/>
            <a:ext cx="6564580" cy="388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81A933-068A-F11A-2AE3-321F1ECAF758}"/>
              </a:ext>
            </a:extLst>
          </p:cNvPr>
          <p:cNvSpPr txBox="1"/>
          <p:nvPr/>
        </p:nvSpPr>
        <p:spPr>
          <a:xfrm>
            <a:off x="476591" y="683801"/>
            <a:ext cx="2363147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dreamjourney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addjourney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EE232A-105A-E25D-961F-874F3E8FB053}"/>
              </a:ext>
            </a:extLst>
          </p:cNvPr>
          <p:cNvSpPr txBox="1"/>
          <p:nvPr/>
        </p:nvSpPr>
        <p:spPr>
          <a:xfrm>
            <a:off x="476591" y="504117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새 여행 등록 초기 화면 </a:t>
            </a:r>
            <a:endParaRPr kumimoji="1" lang="ko-Kore-KR" altLang="en-US" b="1" spc="-15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E30C8-DCC9-7942-EFA3-2E40A3A74426}"/>
              </a:ext>
            </a:extLst>
          </p:cNvPr>
          <p:cNvSpPr txBox="1"/>
          <p:nvPr/>
        </p:nvSpPr>
        <p:spPr>
          <a:xfrm>
            <a:off x="5222771" y="5041174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여행 시작일 입력 후 화면</a:t>
            </a:r>
            <a:endParaRPr kumimoji="1" lang="ko-Kore-KR" altLang="en-US" b="1" spc="-15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A42EE-A6DD-25D9-638F-C0266575B32F}"/>
              </a:ext>
            </a:extLst>
          </p:cNvPr>
          <p:cNvSpPr txBox="1"/>
          <p:nvPr/>
        </p:nvSpPr>
        <p:spPr>
          <a:xfrm>
            <a:off x="476591" y="5399712"/>
            <a:ext cx="3760838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b="1" dirty="0" err="1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DatePicke</a:t>
            </a:r>
            <a:r>
              <a:rPr kumimoji="1" lang="en-US" altLang="ko-KR" sz="1300" b="1" spc="-150" dirty="0" err="1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</a:t>
            </a:r>
            <a:r>
              <a:rPr kumimoji="1" lang="en-US" altLang="ko-KR" sz="13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3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라이브러리</a:t>
            </a: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통한 여행 시작일 선택 구현</a:t>
            </a:r>
            <a:endParaRPr kumimoji="1" lang="en-US" altLang="ko-KR" sz="13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b="1" spc="-150" dirty="0" err="1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카카오맵</a:t>
            </a:r>
            <a:r>
              <a:rPr kumimoji="1" lang="ko-KR" altLang="en-US" sz="13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3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3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활용한 지도 출력</a:t>
            </a:r>
            <a:endParaRPr kumimoji="1" lang="en-US" altLang="ko-KR" sz="13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6A6697-B2E6-36AF-5516-CDED292994C9}"/>
              </a:ext>
            </a:extLst>
          </p:cNvPr>
          <p:cNvSpPr txBox="1"/>
          <p:nvPr/>
        </p:nvSpPr>
        <p:spPr>
          <a:xfrm>
            <a:off x="5222771" y="5399711"/>
            <a:ext cx="4563878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여행 종료일 </a:t>
            </a: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선택창 생성</a:t>
            </a:r>
            <a:endParaRPr kumimoji="1" lang="en-US" altLang="ko-KR" sz="13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여행 시작일에 맞춘 </a:t>
            </a:r>
            <a:r>
              <a:rPr kumimoji="1" lang="en-US" altLang="ko-KR" sz="1300" b="1" spc="-150" dirty="0">
                <a:solidFill>
                  <a:schemeClr val="bg1"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DAY  1 </a:t>
            </a: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장소</a:t>
            </a:r>
            <a:r>
              <a: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메모 추가</a:t>
            </a:r>
            <a:r>
              <a: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작성 화면 동적으로 생성</a:t>
            </a:r>
            <a:endParaRPr kumimoji="1" lang="en-US" altLang="ko-KR" sz="13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757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>
            <a:extLst>
              <a:ext uri="{FF2B5EF4-FFF2-40B4-BE49-F238E27FC236}">
                <a16:creationId xmlns:a16="http://schemas.microsoft.com/office/drawing/2014/main" id="{4CD32664-3473-493F-C61A-05E547586912}"/>
              </a:ext>
            </a:extLst>
          </p:cNvPr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46294-C33C-0416-61CB-B32F560D1B3E}"/>
              </a:ext>
            </a:extLst>
          </p:cNvPr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여행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12">
            <a:extLst>
              <a:ext uri="{FF2B5EF4-FFF2-40B4-BE49-F238E27FC236}">
                <a16:creationId xmlns:a16="http://schemas.microsoft.com/office/drawing/2014/main" id="{115DDE9E-D9B1-21CB-E34A-5FB21FDEBA80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B5F60-56B3-8B0C-A009-4C50AA0D1475}"/>
              </a:ext>
            </a:extLst>
          </p:cNvPr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여행 등록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_2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EA2EAD0F-7A1B-733E-A629-2352E6399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8" t="25714" r="14710" b="28610"/>
          <a:stretch/>
        </p:blipFill>
        <p:spPr>
          <a:xfrm>
            <a:off x="368105" y="886670"/>
            <a:ext cx="6880544" cy="538304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EDFCA3-1F5B-3990-E08E-4C06D38D2CA9}"/>
              </a:ext>
            </a:extLst>
          </p:cNvPr>
          <p:cNvGrpSpPr/>
          <p:nvPr/>
        </p:nvGrpSpPr>
        <p:grpSpPr>
          <a:xfrm>
            <a:off x="7582028" y="3043282"/>
            <a:ext cx="4241867" cy="1069818"/>
            <a:chOff x="7517397" y="3173549"/>
            <a:chExt cx="4241867" cy="10698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E232A-105A-E25D-961F-874F3E8FB053}"/>
                </a:ext>
              </a:extLst>
            </p:cNvPr>
            <p:cNvSpPr txBox="1"/>
            <p:nvPr/>
          </p:nvSpPr>
          <p:spPr>
            <a:xfrm>
              <a:off x="7517397" y="3173549"/>
              <a:ext cx="2613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여행 종료일 입력 후 화면 </a:t>
              </a:r>
              <a:endParaRPr kumimoji="1" lang="ko-Kore-KR" altLang="en-US" b="1" spc="-15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1A42EE-A6DD-25D9-638F-C0266575B32F}"/>
                </a:ext>
              </a:extLst>
            </p:cNvPr>
            <p:cNvSpPr txBox="1"/>
            <p:nvPr/>
          </p:nvSpPr>
          <p:spPr>
            <a:xfrm>
              <a:off x="7517397" y="3589534"/>
              <a:ext cx="4241867" cy="653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 b="1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여행 종료일에 맞춰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날짜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일차 행 및 장소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메모 추가 행 생성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각 </a:t>
              </a:r>
              <a:r>
                <a:rPr kumimoji="1" lang="en-US" altLang="ko-KR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+</a:t>
              </a: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버튼 입력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클릭된 행 하단에 새로운 행 생성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381A933-068A-F11A-2AE3-321F1ECAF758}"/>
              </a:ext>
            </a:extLst>
          </p:cNvPr>
          <p:cNvSpPr txBox="1"/>
          <p:nvPr/>
        </p:nvSpPr>
        <p:spPr>
          <a:xfrm>
            <a:off x="476591" y="683801"/>
            <a:ext cx="2363147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dreamjourney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addjourney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83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>
            <a:extLst>
              <a:ext uri="{FF2B5EF4-FFF2-40B4-BE49-F238E27FC236}">
                <a16:creationId xmlns:a16="http://schemas.microsoft.com/office/drawing/2014/main" id="{4CD32664-3473-493F-C61A-05E547586912}"/>
              </a:ext>
            </a:extLst>
          </p:cNvPr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46294-C33C-0416-61CB-B32F560D1B3E}"/>
              </a:ext>
            </a:extLst>
          </p:cNvPr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여행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12">
            <a:extLst>
              <a:ext uri="{FF2B5EF4-FFF2-40B4-BE49-F238E27FC236}">
                <a16:creationId xmlns:a16="http://schemas.microsoft.com/office/drawing/2014/main" id="{115DDE9E-D9B1-21CB-E34A-5FB21FDEBA80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B5F60-56B3-8B0C-A009-4C50AA0D1475}"/>
              </a:ext>
            </a:extLst>
          </p:cNvPr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여행 등록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EDFCA3-1F5B-3990-E08E-4C06D38D2CA9}"/>
              </a:ext>
            </a:extLst>
          </p:cNvPr>
          <p:cNvGrpSpPr/>
          <p:nvPr/>
        </p:nvGrpSpPr>
        <p:grpSpPr>
          <a:xfrm>
            <a:off x="7582028" y="3930028"/>
            <a:ext cx="3826689" cy="1970065"/>
            <a:chOff x="7517397" y="3173549"/>
            <a:chExt cx="3826689" cy="19700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E232A-105A-E25D-961F-874F3E8FB053}"/>
                </a:ext>
              </a:extLst>
            </p:cNvPr>
            <p:cNvSpPr txBox="1"/>
            <p:nvPr/>
          </p:nvSpPr>
          <p:spPr>
            <a:xfrm>
              <a:off x="7517397" y="3173549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일정 입력 화면</a:t>
              </a:r>
              <a:endParaRPr kumimoji="1" lang="ko-Kore-KR" altLang="en-US" b="1" spc="-15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1A42EE-A6DD-25D9-638F-C0266575B32F}"/>
                </a:ext>
              </a:extLst>
            </p:cNvPr>
            <p:cNvSpPr txBox="1"/>
            <p:nvPr/>
          </p:nvSpPr>
          <p:spPr>
            <a:xfrm>
              <a:off x="7517397" y="3589534"/>
              <a:ext cx="3826689" cy="1554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검색 버튼 클릭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장소 검색 가능한 새 창 생성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특정 </a:t>
              </a:r>
              <a:r>
                <a:rPr kumimoji="1" lang="ko-KR" altLang="en-US" sz="1300" spc="-15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장소명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또는 지역 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+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키워드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(e.g.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부산 맛집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검색 가능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주소 클릭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해당하는 </a:t>
              </a:r>
              <a:r>
                <a:rPr kumimoji="1" lang="ko-KR" altLang="en-US" sz="1300" spc="-15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장소명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및 장소 데이터 기입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각 </a:t>
              </a:r>
              <a:r>
                <a:rPr kumimoji="1" lang="en-US" altLang="ko-KR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+</a:t>
              </a: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버튼 클릭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클릭된 행 하단에 새로운 행 생성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381A933-068A-F11A-2AE3-321F1ECAF758}"/>
              </a:ext>
            </a:extLst>
          </p:cNvPr>
          <p:cNvSpPr txBox="1"/>
          <p:nvPr/>
        </p:nvSpPr>
        <p:spPr>
          <a:xfrm>
            <a:off x="476591" y="683801"/>
            <a:ext cx="2363147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dreamjourney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addjourney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FF9DE1BC-0235-049B-E6EB-860E0F7A1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8" t="24881" r="15058" b="27738"/>
          <a:stretch/>
        </p:blipFill>
        <p:spPr>
          <a:xfrm>
            <a:off x="385675" y="905330"/>
            <a:ext cx="6761574" cy="5737965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DA895E49-E7BB-CEF8-4F7B-E43AC594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097" y="884196"/>
            <a:ext cx="4101194" cy="2568879"/>
          </a:xfrm>
          <a:prstGeom prst="rect">
            <a:avLst/>
          </a:prstGeom>
          <a:ln w="63500">
            <a:solidFill>
              <a:srgbClr val="F6C30A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2293"/>
                      <a:gd name="connsiteY0" fmla="*/ 0 h 2206271"/>
                      <a:gd name="connsiteX1" fmla="*/ 551826 w 3522293"/>
                      <a:gd name="connsiteY1" fmla="*/ 0 h 2206271"/>
                      <a:gd name="connsiteX2" fmla="*/ 1068429 w 3522293"/>
                      <a:gd name="connsiteY2" fmla="*/ 0 h 2206271"/>
                      <a:gd name="connsiteX3" fmla="*/ 1690701 w 3522293"/>
                      <a:gd name="connsiteY3" fmla="*/ 0 h 2206271"/>
                      <a:gd name="connsiteX4" fmla="*/ 2277749 w 3522293"/>
                      <a:gd name="connsiteY4" fmla="*/ 0 h 2206271"/>
                      <a:gd name="connsiteX5" fmla="*/ 2864798 w 3522293"/>
                      <a:gd name="connsiteY5" fmla="*/ 0 h 2206271"/>
                      <a:gd name="connsiteX6" fmla="*/ 3522293 w 3522293"/>
                      <a:gd name="connsiteY6" fmla="*/ 0 h 2206271"/>
                      <a:gd name="connsiteX7" fmla="*/ 3522293 w 3522293"/>
                      <a:gd name="connsiteY7" fmla="*/ 573630 h 2206271"/>
                      <a:gd name="connsiteX8" fmla="*/ 3522293 w 3522293"/>
                      <a:gd name="connsiteY8" fmla="*/ 1081073 h 2206271"/>
                      <a:gd name="connsiteX9" fmla="*/ 3522293 w 3522293"/>
                      <a:gd name="connsiteY9" fmla="*/ 1654703 h 2206271"/>
                      <a:gd name="connsiteX10" fmla="*/ 3522293 w 3522293"/>
                      <a:gd name="connsiteY10" fmla="*/ 2206271 h 2206271"/>
                      <a:gd name="connsiteX11" fmla="*/ 2900021 w 3522293"/>
                      <a:gd name="connsiteY11" fmla="*/ 2206271 h 2206271"/>
                      <a:gd name="connsiteX12" fmla="*/ 2277749 w 3522293"/>
                      <a:gd name="connsiteY12" fmla="*/ 2206271 h 2206271"/>
                      <a:gd name="connsiteX13" fmla="*/ 1620255 w 3522293"/>
                      <a:gd name="connsiteY13" fmla="*/ 2206271 h 2206271"/>
                      <a:gd name="connsiteX14" fmla="*/ 1068429 w 3522293"/>
                      <a:gd name="connsiteY14" fmla="*/ 2206271 h 2206271"/>
                      <a:gd name="connsiteX15" fmla="*/ 0 w 3522293"/>
                      <a:gd name="connsiteY15" fmla="*/ 2206271 h 2206271"/>
                      <a:gd name="connsiteX16" fmla="*/ 0 w 3522293"/>
                      <a:gd name="connsiteY16" fmla="*/ 1698829 h 2206271"/>
                      <a:gd name="connsiteX17" fmla="*/ 0 w 3522293"/>
                      <a:gd name="connsiteY17" fmla="*/ 1147261 h 2206271"/>
                      <a:gd name="connsiteX18" fmla="*/ 0 w 3522293"/>
                      <a:gd name="connsiteY18" fmla="*/ 573630 h 2206271"/>
                      <a:gd name="connsiteX19" fmla="*/ 0 w 3522293"/>
                      <a:gd name="connsiteY19" fmla="*/ 0 h 2206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522293" h="2206271" fill="none" extrusionOk="0">
                        <a:moveTo>
                          <a:pt x="0" y="0"/>
                        </a:moveTo>
                        <a:cubicBezTo>
                          <a:pt x="117621" y="-23239"/>
                          <a:pt x="319985" y="-16520"/>
                          <a:pt x="551826" y="0"/>
                        </a:cubicBezTo>
                        <a:cubicBezTo>
                          <a:pt x="783667" y="16520"/>
                          <a:pt x="822445" y="16959"/>
                          <a:pt x="1068429" y="0"/>
                        </a:cubicBezTo>
                        <a:cubicBezTo>
                          <a:pt x="1314413" y="-16959"/>
                          <a:pt x="1394750" y="22658"/>
                          <a:pt x="1690701" y="0"/>
                        </a:cubicBezTo>
                        <a:cubicBezTo>
                          <a:pt x="1986652" y="-22658"/>
                          <a:pt x="2142049" y="13128"/>
                          <a:pt x="2277749" y="0"/>
                        </a:cubicBezTo>
                        <a:cubicBezTo>
                          <a:pt x="2413449" y="-13128"/>
                          <a:pt x="2671404" y="673"/>
                          <a:pt x="2864798" y="0"/>
                        </a:cubicBezTo>
                        <a:cubicBezTo>
                          <a:pt x="3058192" y="-673"/>
                          <a:pt x="3224602" y="-11104"/>
                          <a:pt x="3522293" y="0"/>
                        </a:cubicBezTo>
                        <a:cubicBezTo>
                          <a:pt x="3541395" y="260845"/>
                          <a:pt x="3511295" y="374809"/>
                          <a:pt x="3522293" y="573630"/>
                        </a:cubicBezTo>
                        <a:cubicBezTo>
                          <a:pt x="3533292" y="772451"/>
                          <a:pt x="3535912" y="846137"/>
                          <a:pt x="3522293" y="1081073"/>
                        </a:cubicBezTo>
                        <a:cubicBezTo>
                          <a:pt x="3508674" y="1316009"/>
                          <a:pt x="3537565" y="1384271"/>
                          <a:pt x="3522293" y="1654703"/>
                        </a:cubicBezTo>
                        <a:cubicBezTo>
                          <a:pt x="3507022" y="1925135"/>
                          <a:pt x="3506997" y="1961894"/>
                          <a:pt x="3522293" y="2206271"/>
                        </a:cubicBezTo>
                        <a:cubicBezTo>
                          <a:pt x="3242146" y="2180904"/>
                          <a:pt x="3195937" y="2179892"/>
                          <a:pt x="2900021" y="2206271"/>
                        </a:cubicBezTo>
                        <a:cubicBezTo>
                          <a:pt x="2604105" y="2232650"/>
                          <a:pt x="2557125" y="2228757"/>
                          <a:pt x="2277749" y="2206271"/>
                        </a:cubicBezTo>
                        <a:cubicBezTo>
                          <a:pt x="1998373" y="2183785"/>
                          <a:pt x="1938137" y="2206310"/>
                          <a:pt x="1620255" y="2206271"/>
                        </a:cubicBezTo>
                        <a:cubicBezTo>
                          <a:pt x="1302373" y="2206232"/>
                          <a:pt x="1241943" y="2221315"/>
                          <a:pt x="1068429" y="2206271"/>
                        </a:cubicBezTo>
                        <a:cubicBezTo>
                          <a:pt x="894915" y="2191227"/>
                          <a:pt x="237288" y="2229472"/>
                          <a:pt x="0" y="2206271"/>
                        </a:cubicBezTo>
                        <a:cubicBezTo>
                          <a:pt x="-4616" y="2040138"/>
                          <a:pt x="22230" y="1913950"/>
                          <a:pt x="0" y="1698829"/>
                        </a:cubicBezTo>
                        <a:cubicBezTo>
                          <a:pt x="-22230" y="1483708"/>
                          <a:pt x="-24288" y="1278839"/>
                          <a:pt x="0" y="1147261"/>
                        </a:cubicBezTo>
                        <a:cubicBezTo>
                          <a:pt x="24288" y="1015683"/>
                          <a:pt x="-7505" y="701755"/>
                          <a:pt x="0" y="573630"/>
                        </a:cubicBezTo>
                        <a:cubicBezTo>
                          <a:pt x="7505" y="445505"/>
                          <a:pt x="-11305" y="153539"/>
                          <a:pt x="0" y="0"/>
                        </a:cubicBezTo>
                        <a:close/>
                      </a:path>
                      <a:path w="3522293" h="2206271" stroke="0" extrusionOk="0">
                        <a:moveTo>
                          <a:pt x="0" y="0"/>
                        </a:moveTo>
                        <a:cubicBezTo>
                          <a:pt x="117705" y="3098"/>
                          <a:pt x="382405" y="-18777"/>
                          <a:pt x="551826" y="0"/>
                        </a:cubicBezTo>
                        <a:cubicBezTo>
                          <a:pt x="721247" y="18777"/>
                          <a:pt x="841999" y="-1942"/>
                          <a:pt x="1033206" y="0"/>
                        </a:cubicBezTo>
                        <a:cubicBezTo>
                          <a:pt x="1224413" y="1942"/>
                          <a:pt x="1421234" y="17863"/>
                          <a:pt x="1690701" y="0"/>
                        </a:cubicBezTo>
                        <a:cubicBezTo>
                          <a:pt x="1960169" y="-17863"/>
                          <a:pt x="2010421" y="11980"/>
                          <a:pt x="2242527" y="0"/>
                        </a:cubicBezTo>
                        <a:cubicBezTo>
                          <a:pt x="2474633" y="-11980"/>
                          <a:pt x="2627263" y="-5343"/>
                          <a:pt x="2794352" y="0"/>
                        </a:cubicBezTo>
                        <a:cubicBezTo>
                          <a:pt x="2961441" y="5343"/>
                          <a:pt x="3307583" y="31268"/>
                          <a:pt x="3522293" y="0"/>
                        </a:cubicBezTo>
                        <a:cubicBezTo>
                          <a:pt x="3519630" y="177299"/>
                          <a:pt x="3540131" y="287859"/>
                          <a:pt x="3522293" y="507442"/>
                        </a:cubicBezTo>
                        <a:cubicBezTo>
                          <a:pt x="3504455" y="727025"/>
                          <a:pt x="3549163" y="853524"/>
                          <a:pt x="3522293" y="1059010"/>
                        </a:cubicBezTo>
                        <a:cubicBezTo>
                          <a:pt x="3495423" y="1264496"/>
                          <a:pt x="3541357" y="1371392"/>
                          <a:pt x="3522293" y="1566452"/>
                        </a:cubicBezTo>
                        <a:cubicBezTo>
                          <a:pt x="3503229" y="1761512"/>
                          <a:pt x="3547911" y="2036645"/>
                          <a:pt x="3522293" y="2206271"/>
                        </a:cubicBezTo>
                        <a:cubicBezTo>
                          <a:pt x="3383037" y="2198430"/>
                          <a:pt x="3118055" y="2232099"/>
                          <a:pt x="2935244" y="2206271"/>
                        </a:cubicBezTo>
                        <a:cubicBezTo>
                          <a:pt x="2752433" y="2180443"/>
                          <a:pt x="2644185" y="2184119"/>
                          <a:pt x="2383418" y="2206271"/>
                        </a:cubicBezTo>
                        <a:cubicBezTo>
                          <a:pt x="2122651" y="2228423"/>
                          <a:pt x="1901529" y="2193513"/>
                          <a:pt x="1725924" y="2206271"/>
                        </a:cubicBezTo>
                        <a:cubicBezTo>
                          <a:pt x="1550319" y="2219029"/>
                          <a:pt x="1218298" y="2234116"/>
                          <a:pt x="1068429" y="2206271"/>
                        </a:cubicBezTo>
                        <a:cubicBezTo>
                          <a:pt x="918560" y="2178426"/>
                          <a:pt x="744309" y="2207592"/>
                          <a:pt x="551826" y="2206271"/>
                        </a:cubicBezTo>
                        <a:cubicBezTo>
                          <a:pt x="359343" y="2204950"/>
                          <a:pt x="257897" y="2187698"/>
                          <a:pt x="0" y="2206271"/>
                        </a:cubicBezTo>
                        <a:cubicBezTo>
                          <a:pt x="19012" y="2011803"/>
                          <a:pt x="2372" y="1757728"/>
                          <a:pt x="0" y="1610578"/>
                        </a:cubicBezTo>
                        <a:cubicBezTo>
                          <a:pt x="-2372" y="1463428"/>
                          <a:pt x="-22437" y="1311369"/>
                          <a:pt x="0" y="1125198"/>
                        </a:cubicBezTo>
                        <a:cubicBezTo>
                          <a:pt x="22437" y="939027"/>
                          <a:pt x="22292" y="766650"/>
                          <a:pt x="0" y="617756"/>
                        </a:cubicBezTo>
                        <a:cubicBezTo>
                          <a:pt x="-22292" y="468862"/>
                          <a:pt x="-29120" y="23498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9CBDD-2608-3392-2502-5F3470BA756F}"/>
              </a:ext>
            </a:extLst>
          </p:cNvPr>
          <p:cNvCxnSpPr>
            <a:cxnSpLocks/>
          </p:cNvCxnSpPr>
          <p:nvPr/>
        </p:nvCxnSpPr>
        <p:spPr>
          <a:xfrm flipV="1">
            <a:off x="3576899" y="2929180"/>
            <a:ext cx="2766305" cy="1198320"/>
          </a:xfrm>
          <a:prstGeom prst="straightConnector1">
            <a:avLst/>
          </a:prstGeom>
          <a:ln w="25400">
            <a:solidFill>
              <a:srgbClr val="F6C3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864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746294-C33C-0416-61CB-B32F560D1B3E}"/>
              </a:ext>
            </a:extLst>
          </p:cNvPr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여행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12">
            <a:extLst>
              <a:ext uri="{FF2B5EF4-FFF2-40B4-BE49-F238E27FC236}">
                <a16:creationId xmlns:a16="http://schemas.microsoft.com/office/drawing/2014/main" id="{115DDE9E-D9B1-21CB-E34A-5FB21FDEBA80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B5F60-56B3-8B0C-A009-4C50AA0D1475}"/>
              </a:ext>
            </a:extLst>
          </p:cNvPr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여행 등록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528953-283C-E0DC-627A-F954302D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0" y="1638495"/>
            <a:ext cx="4552466" cy="3013732"/>
          </a:xfrm>
          <a:prstGeom prst="rect">
            <a:avLst/>
          </a:prstGeom>
          <a:ln w="38100">
            <a:solidFill>
              <a:srgbClr val="F3D03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8B970D-52A4-022B-406C-DAED16E04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65" y="1638495"/>
            <a:ext cx="5181459" cy="4549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BF6236-BA64-C841-AF07-B8823D82A58D}"/>
              </a:ext>
            </a:extLst>
          </p:cNvPr>
          <p:cNvSpPr txBox="1"/>
          <p:nvPr/>
        </p:nvSpPr>
        <p:spPr>
          <a:xfrm>
            <a:off x="697285" y="985821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지도</a:t>
            </a:r>
            <a:r>
              <a:rPr kumimoji="1" lang="en-US" altLang="ko-KR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-</a:t>
            </a:r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좌표 변환하는 객체 생성</a:t>
            </a:r>
            <a:endParaRPr kumimoji="1" lang="ko-Kore-KR" altLang="en-US" b="1" spc="-15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47766-044E-D3D9-6590-2D4634830D54}"/>
              </a:ext>
            </a:extLst>
          </p:cNvPr>
          <p:cNvSpPr txBox="1"/>
          <p:nvPr/>
        </p:nvSpPr>
        <p:spPr>
          <a:xfrm>
            <a:off x="5871465" y="985821"/>
            <a:ext cx="512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이전에 생성된 </a:t>
            </a:r>
            <a:r>
              <a:rPr kumimoji="1" lang="ko-KR" altLang="en-US" b="1" spc="-150" dirty="0" err="1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마커</a:t>
            </a:r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 존재할 경우 </a:t>
            </a:r>
            <a:r>
              <a:rPr kumimoji="1" lang="ko-KR" altLang="en-US" b="1" spc="-150" dirty="0" err="1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마커</a:t>
            </a:r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 사이 선 그리기</a:t>
            </a:r>
            <a:endParaRPr kumimoji="1" lang="ko-Kore-KR" altLang="en-US" b="1" spc="-15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4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AE09B0B-87FC-4D3F-43D1-1AD0778D49C3}"/>
              </a:ext>
            </a:extLst>
          </p:cNvPr>
          <p:cNvSpPr/>
          <p:nvPr/>
        </p:nvSpPr>
        <p:spPr>
          <a:xfrm>
            <a:off x="7175241" y="0"/>
            <a:ext cx="5014197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1A9A6-81F7-4DD2-27B4-EC3D2257C7D3}"/>
              </a:ext>
            </a:extLst>
          </p:cNvPr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여행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타원 12">
            <a:extLst>
              <a:ext uri="{FF2B5EF4-FFF2-40B4-BE49-F238E27FC236}">
                <a16:creationId xmlns:a16="http://schemas.microsoft.com/office/drawing/2014/main" id="{F197EE1F-0A7B-D986-E89E-84C22CC63F34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AE740-0517-8F2C-6737-CE28D1F93DAD}"/>
              </a:ext>
            </a:extLst>
          </p:cNvPr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여행 등록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7662E4-281C-33F4-A23C-92CCA1A8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0" y="1070343"/>
            <a:ext cx="5199484" cy="54743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66B2FE-F566-A031-69E9-4E0E6B568470}"/>
              </a:ext>
            </a:extLst>
          </p:cNvPr>
          <p:cNvSpPr/>
          <p:nvPr/>
        </p:nvSpPr>
        <p:spPr>
          <a:xfrm>
            <a:off x="697285" y="4189444"/>
            <a:ext cx="4929074" cy="1110344"/>
          </a:xfrm>
          <a:prstGeom prst="rect">
            <a:avLst/>
          </a:prstGeom>
          <a:noFill/>
          <a:ln w="38100">
            <a:solidFill>
              <a:srgbClr val="F3D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9B94E-A61A-5140-41C7-79EB84D18C9E}"/>
              </a:ext>
            </a:extLst>
          </p:cNvPr>
          <p:cNvSpPr txBox="1"/>
          <p:nvPr/>
        </p:nvSpPr>
        <p:spPr>
          <a:xfrm>
            <a:off x="7701439" y="985821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Map </a:t>
            </a:r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팝업을 열어서 장소 선택</a:t>
            </a:r>
            <a:endParaRPr kumimoji="1" lang="ko-Kore-KR" altLang="en-US" b="1" spc="-15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BD3CD-9BEE-8E44-ABC9-48BF868E27D0}"/>
              </a:ext>
            </a:extLst>
          </p:cNvPr>
          <p:cNvSpPr txBox="1"/>
          <p:nvPr/>
        </p:nvSpPr>
        <p:spPr>
          <a:xfrm>
            <a:off x="7701439" y="1401806"/>
            <a:ext cx="3267241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b="1" spc="-150" dirty="0">
                <a:solidFill>
                  <a:srgbClr val="F6C30A">
                    <a:alpha val="80000"/>
                  </a:srgb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날짜 버튼을 클릭해 </a:t>
            </a: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해당 날짜 일정 조회 가능</a:t>
            </a:r>
            <a:endParaRPr kumimoji="1" lang="en-US" altLang="ko-KR" sz="13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날짜 변경 시 이전 날짜에서 조회된 마커 초기화</a:t>
            </a:r>
            <a:endParaRPr kumimoji="1" lang="en-US" altLang="ko-KR" sz="13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40A531B-597D-3D3C-4277-BE21EF21CF13}"/>
              </a:ext>
            </a:extLst>
          </p:cNvPr>
          <p:cNvCxnSpPr>
            <a:stCxn id="10" idx="3"/>
          </p:cNvCxnSpPr>
          <p:nvPr/>
        </p:nvCxnSpPr>
        <p:spPr>
          <a:xfrm>
            <a:off x="5626359" y="4744616"/>
            <a:ext cx="1548882" cy="0"/>
          </a:xfrm>
          <a:prstGeom prst="straightConnector1">
            <a:avLst/>
          </a:prstGeom>
          <a:ln w="38100">
            <a:solidFill>
              <a:srgbClr val="F3D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5FD9036-E779-B09E-B6DB-BF7BFF2B4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984" y="2088400"/>
            <a:ext cx="4436709" cy="1588342"/>
          </a:xfrm>
          <a:prstGeom prst="rect">
            <a:avLst/>
          </a:prstGeom>
          <a:ln w="38100">
            <a:solidFill>
              <a:srgbClr val="F3D03F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A23F2C-FA37-5834-AD87-B872E3628D9C}"/>
              </a:ext>
            </a:extLst>
          </p:cNvPr>
          <p:cNvSpPr txBox="1"/>
          <p:nvPr/>
        </p:nvSpPr>
        <p:spPr>
          <a:xfrm>
            <a:off x="7701439" y="4280936"/>
            <a:ext cx="3882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pc="-150" dirty="0" err="1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인포</a:t>
            </a:r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 윈도우로 장소 설명 표시 </a:t>
            </a:r>
            <a:endParaRPr kumimoji="1" lang="en-US" altLang="ko-KR" b="1" spc="-150" dirty="0">
              <a:latin typeface="Malgun Gothic" panose="020B0503020000020004" pitchFamily="34" charset="-127"/>
              <a:ea typeface="Malgun Gothic" panose="020B0503020000020004" pitchFamily="34" charset="-127"/>
              <a:cs typeface="Arial Black" panose="020B0604020202020204" pitchFamily="34" charset="0"/>
            </a:endParaRPr>
          </a:p>
          <a:p>
            <a:pPr algn="ctr"/>
            <a:r>
              <a:rPr kumimoji="1" lang="en-US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&amp;</a:t>
            </a:r>
          </a:p>
          <a:p>
            <a:r>
              <a:rPr kumimoji="1" lang="ko-KR" altLang="en-US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결과값으로 받은 위치로 지도 중심 이동</a:t>
            </a:r>
            <a:endParaRPr kumimoji="1" lang="ko-Kore-KR" altLang="en-US" b="1" spc="-15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33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F564D8-B4B1-7E47-5E60-81365FA33A33}"/>
              </a:ext>
            </a:extLst>
          </p:cNvPr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A284C-6B9A-B6C1-560A-07F3B56C0CED}"/>
              </a:ext>
            </a:extLst>
          </p:cNvPr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여행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타원 12">
            <a:extLst>
              <a:ext uri="{FF2B5EF4-FFF2-40B4-BE49-F238E27FC236}">
                <a16:creationId xmlns:a16="http://schemas.microsoft.com/office/drawing/2014/main" id="{9498BAF4-0A8E-021C-5C16-7B8813969817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7AB7C-0C39-4873-79B1-94B2A50E8AE2}"/>
              </a:ext>
            </a:extLst>
          </p:cNvPr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여행 등록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_4</a:t>
            </a:r>
          </a:p>
        </p:txBody>
      </p:sp>
      <p:grpSp>
        <p:nvGrpSpPr>
          <p:cNvPr id="9" name="Group 17">
            <a:extLst>
              <a:ext uri="{FF2B5EF4-FFF2-40B4-BE49-F238E27FC236}">
                <a16:creationId xmlns:a16="http://schemas.microsoft.com/office/drawing/2014/main" id="{5BA9AE8F-40F3-6858-296F-1B5B6E4ABB71}"/>
              </a:ext>
            </a:extLst>
          </p:cNvPr>
          <p:cNvGrpSpPr/>
          <p:nvPr/>
        </p:nvGrpSpPr>
        <p:grpSpPr>
          <a:xfrm>
            <a:off x="7701439" y="1791174"/>
            <a:ext cx="3267241" cy="1069818"/>
            <a:chOff x="7517397" y="3173549"/>
            <a:chExt cx="3267241" cy="1069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11C5A7-7F14-087A-9476-0347A3B3AFF9}"/>
                </a:ext>
              </a:extLst>
            </p:cNvPr>
            <p:cNvSpPr txBox="1"/>
            <p:nvPr/>
          </p:nvSpPr>
          <p:spPr>
            <a:xfrm>
              <a:off x="7517397" y="3173549"/>
              <a:ext cx="1641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등록 완료 화면</a:t>
              </a:r>
              <a:endParaRPr kumimoji="1" lang="ko-Kore-KR" altLang="en-US" b="1" spc="-15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CE21B6-95A1-344E-E1D6-9223310FCEB6}"/>
                </a:ext>
              </a:extLst>
            </p:cNvPr>
            <p:cNvSpPr txBox="1"/>
            <p:nvPr/>
          </p:nvSpPr>
          <p:spPr>
            <a:xfrm>
              <a:off x="7517397" y="3589534"/>
              <a:ext cx="3267241" cy="653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날짜 버튼을 클릭해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해당 날짜 일정 조회 가능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날짜 변경 시 이전 날짜에서 조회된 마커 초기화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12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F235254E-407F-732F-80BB-E69B4B1A3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4" t="26492" r="16039" b="28831"/>
          <a:stretch/>
        </p:blipFill>
        <p:spPr>
          <a:xfrm>
            <a:off x="394188" y="864163"/>
            <a:ext cx="6739959" cy="5096897"/>
          </a:xfrm>
          <a:prstGeom prst="rect">
            <a:avLst/>
          </a:prstGeom>
        </p:spPr>
      </p:pic>
      <p:pic>
        <p:nvPicPr>
          <p:cNvPr id="13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5DF8FBFF-AF35-4AE9-AD95-438D6F070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75" t="24053" r="34163" b="61408"/>
          <a:stretch/>
        </p:blipFill>
        <p:spPr>
          <a:xfrm>
            <a:off x="6437928" y="3740107"/>
            <a:ext cx="5268587" cy="1554079"/>
          </a:xfrm>
          <a:prstGeom prst="rect">
            <a:avLst/>
          </a:prstGeom>
          <a:ln w="63500">
            <a:solidFill>
              <a:srgbClr val="F6C30A"/>
            </a:solidFill>
          </a:ln>
        </p:spPr>
      </p:pic>
      <p:sp>
        <p:nvSpPr>
          <p:cNvPr id="14" name="Oval 8">
            <a:extLst>
              <a:ext uri="{FF2B5EF4-FFF2-40B4-BE49-F238E27FC236}">
                <a16:creationId xmlns:a16="http://schemas.microsoft.com/office/drawing/2014/main" id="{4912B4A3-2430-B496-F487-17DA10EA1BC3}"/>
              </a:ext>
            </a:extLst>
          </p:cNvPr>
          <p:cNvSpPr/>
          <p:nvPr/>
        </p:nvSpPr>
        <p:spPr>
          <a:xfrm>
            <a:off x="7134147" y="3989450"/>
            <a:ext cx="297543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7AAB604F-3739-0483-C74E-71AE4121C355}"/>
              </a:ext>
            </a:extLst>
          </p:cNvPr>
          <p:cNvSpPr/>
          <p:nvPr/>
        </p:nvSpPr>
        <p:spPr>
          <a:xfrm>
            <a:off x="11139713" y="4252684"/>
            <a:ext cx="297543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C42432-CA7A-EAD1-68B4-9E511D12A770}"/>
              </a:ext>
            </a:extLst>
          </p:cNvPr>
          <p:cNvSpPr txBox="1"/>
          <p:nvPr/>
        </p:nvSpPr>
        <p:spPr>
          <a:xfrm>
            <a:off x="7701439" y="5577813"/>
            <a:ext cx="3512500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300" b="1" spc="-150" dirty="0">
                <a:solidFill>
                  <a:srgbClr val="F6C30A">
                    <a:alpha val="80000"/>
                  </a:srgb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글이 공유될 시 </a:t>
            </a: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열린 자물쇠 표기</a:t>
            </a:r>
            <a:r>
              <a: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추천 수 조회 가능</a:t>
            </a:r>
            <a:endParaRPr kumimoji="1" lang="en-US" altLang="ko-KR" sz="13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19678-98CA-BDF4-E88B-E363DB31E482}"/>
              </a:ext>
            </a:extLst>
          </p:cNvPr>
          <p:cNvSpPr txBox="1"/>
          <p:nvPr/>
        </p:nvSpPr>
        <p:spPr>
          <a:xfrm>
            <a:off x="476591" y="683801"/>
            <a:ext cx="3230372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dreamjourney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viewjourney?trip_seq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=42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90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3">
            <a:extLst>
              <a:ext uri="{FF2B5EF4-FFF2-40B4-BE49-F238E27FC236}">
                <a16:creationId xmlns:a16="http://schemas.microsoft.com/office/drawing/2014/main" id="{F609C97C-D997-BE23-1E50-FAB7C1FB0F56}"/>
              </a:ext>
            </a:extLst>
          </p:cNvPr>
          <p:cNvSpPr/>
          <p:nvPr/>
        </p:nvSpPr>
        <p:spPr>
          <a:xfrm>
            <a:off x="0" y="3542881"/>
            <a:ext cx="12192000" cy="3315118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296EEA-4150-C0D1-995F-CDBDC80FBA8B}"/>
              </a:ext>
            </a:extLst>
          </p:cNvPr>
          <p:cNvGrpSpPr/>
          <p:nvPr/>
        </p:nvGrpSpPr>
        <p:grpSpPr>
          <a:xfrm>
            <a:off x="476591" y="683800"/>
            <a:ext cx="11320548" cy="276808"/>
            <a:chOff x="444079" y="1135217"/>
            <a:chExt cx="11320548" cy="2768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5C0295-A697-BF78-78CA-2881D9F4C8BA}"/>
                </a:ext>
              </a:extLst>
            </p:cNvPr>
            <p:cNvSpPr txBox="1"/>
            <p:nvPr/>
          </p:nvSpPr>
          <p:spPr>
            <a:xfrm>
              <a:off x="444079" y="1135218"/>
              <a:ext cx="2714205" cy="276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dreamjourney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mypage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mypage_reserve</a:t>
              </a:r>
              <a:endPara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0928E0-BA6B-6FFF-9528-5A6295BD7EE9}"/>
                </a:ext>
              </a:extLst>
            </p:cNvPr>
            <p:cNvSpPr txBox="1"/>
            <p:nvPr/>
          </p:nvSpPr>
          <p:spPr>
            <a:xfrm>
              <a:off x="6278830" y="1135217"/>
              <a:ext cx="5485797" cy="276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dreamjourney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mypage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/ed/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dreamjourney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mypage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/</a:t>
              </a:r>
              <a:r>
                <a:rPr kumimoji="1" lang="en-US" altLang="ko-KR" sz="11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mypage_reserve_view?pay_seq</a:t>
              </a:r>
              <a:r>
                <a:rPr kumimoji="1" lang="en-US" altLang="ko-KR" sz="11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=3</a:t>
              </a:r>
              <a:endPara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34C280-4AD8-EF95-05C2-6FC4A2EA7DCC}"/>
              </a:ext>
            </a:extLst>
          </p:cNvPr>
          <p:cNvSpPr/>
          <p:nvPr/>
        </p:nvSpPr>
        <p:spPr>
          <a:xfrm>
            <a:off x="10720743" y="3634765"/>
            <a:ext cx="929640" cy="457200"/>
          </a:xfrm>
          <a:prstGeom prst="roundRect">
            <a:avLst/>
          </a:prstGeom>
          <a:noFill/>
          <a:ln w="22225">
            <a:solidFill>
              <a:srgbClr val="F6C3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D06DBE-C491-43A0-90B9-72D6547B3791}"/>
              </a:ext>
            </a:extLst>
          </p:cNvPr>
          <p:cNvGrpSpPr/>
          <p:nvPr/>
        </p:nvGrpSpPr>
        <p:grpSpPr>
          <a:xfrm>
            <a:off x="476591" y="4661031"/>
            <a:ext cx="5482591" cy="1286679"/>
            <a:chOff x="476591" y="4449584"/>
            <a:chExt cx="5482591" cy="12866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6A2B04-4644-CB66-319A-1827B59CE7C3}"/>
                </a:ext>
              </a:extLst>
            </p:cNvPr>
            <p:cNvSpPr txBox="1"/>
            <p:nvPr/>
          </p:nvSpPr>
          <p:spPr>
            <a:xfrm>
              <a:off x="476591" y="4449584"/>
              <a:ext cx="4007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카테고리별 예매 내역 조회 및 예약 취소</a:t>
              </a:r>
              <a:endParaRPr kumimoji="1" lang="ko-Kore-KR" altLang="en-US" b="1" spc="-15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78B88A-90AA-05CC-6CB8-E225451BB33F}"/>
                </a:ext>
              </a:extLst>
            </p:cNvPr>
            <p:cNvSpPr txBox="1"/>
            <p:nvPr/>
          </p:nvSpPr>
          <p:spPr>
            <a:xfrm>
              <a:off x="476591" y="4947393"/>
              <a:ext cx="5482591" cy="788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300" b="1" spc="-150" dirty="0">
                  <a:solidFill>
                    <a:schemeClr val="bg1"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상세보기 버튼 클릭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예약일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경제 정보 등을 조회할 수 있는 상세 조회 화면 출력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300" b="1" spc="-150" dirty="0">
                  <a:solidFill>
                    <a:schemeClr val="bg1"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 취소 버튼 클릭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 취소 처리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F234276-7B9A-5EDD-A44E-BCAD744D9CD5}"/>
              </a:ext>
            </a:extLst>
          </p:cNvPr>
          <p:cNvSpPr txBox="1"/>
          <p:nvPr/>
        </p:nvSpPr>
        <p:spPr>
          <a:xfrm>
            <a:off x="707827" y="268808"/>
            <a:ext cx="89319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예매내역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타원 12">
            <a:extLst>
              <a:ext uri="{FF2B5EF4-FFF2-40B4-BE49-F238E27FC236}">
                <a16:creationId xmlns:a16="http://schemas.microsoft.com/office/drawing/2014/main" id="{AF5E2F13-5DF9-22C6-4951-A88EB4003047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120C3-472C-D5AF-9333-235F0E295708}"/>
              </a:ext>
            </a:extLst>
          </p:cNvPr>
          <p:cNvSpPr txBox="1"/>
          <p:nvPr/>
        </p:nvSpPr>
        <p:spPr>
          <a:xfrm>
            <a:off x="10473485" y="268808"/>
            <a:ext cx="123303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예매내역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3480B1-44A3-A1EE-AFA6-406A79EA4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21" t="29886" r="3810" b="21774"/>
          <a:stretch/>
        </p:blipFill>
        <p:spPr>
          <a:xfrm>
            <a:off x="476591" y="973975"/>
            <a:ext cx="5425917" cy="3240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1E0BA57-82CF-6919-8D92-790C962BD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35" t="30114" r="4463" b="21471"/>
          <a:stretch/>
        </p:blipFill>
        <p:spPr>
          <a:xfrm>
            <a:off x="6311342" y="973975"/>
            <a:ext cx="537632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>
            <a:extLst>
              <a:ext uri="{FF2B5EF4-FFF2-40B4-BE49-F238E27FC236}">
                <a16:creationId xmlns:a16="http://schemas.microsoft.com/office/drawing/2014/main" id="{4CD32664-3473-493F-C61A-05E547586912}"/>
              </a:ext>
            </a:extLst>
          </p:cNvPr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46294-C33C-0416-61CB-B32F560D1B3E}"/>
              </a:ext>
            </a:extLst>
          </p:cNvPr>
          <p:cNvSpPr txBox="1"/>
          <p:nvPr/>
        </p:nvSpPr>
        <p:spPr>
          <a:xfrm>
            <a:off x="707827" y="268808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</a:t>
            </a:r>
            <a:r>
              <a:rPr kumimoji="1" lang="ko-KR" altLang="en-US" sz="12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작성글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12">
            <a:extLst>
              <a:ext uri="{FF2B5EF4-FFF2-40B4-BE49-F238E27FC236}">
                <a16:creationId xmlns:a16="http://schemas.microsoft.com/office/drawing/2014/main" id="{115DDE9E-D9B1-21CB-E34A-5FB21FDEBA80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B5F60-56B3-8B0C-A009-4C50AA0D1475}"/>
              </a:ext>
            </a:extLst>
          </p:cNvPr>
          <p:cNvSpPr txBox="1"/>
          <p:nvPr/>
        </p:nvSpPr>
        <p:spPr>
          <a:xfrm>
            <a:off x="10627372" y="268808"/>
            <a:ext cx="107914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작성글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EDFCA3-1F5B-3990-E08E-4C06D38D2CA9}"/>
              </a:ext>
            </a:extLst>
          </p:cNvPr>
          <p:cNvGrpSpPr/>
          <p:nvPr/>
        </p:nvGrpSpPr>
        <p:grpSpPr>
          <a:xfrm>
            <a:off x="7701438" y="2928597"/>
            <a:ext cx="3869970" cy="1069818"/>
            <a:chOff x="7517397" y="3173549"/>
            <a:chExt cx="3869970" cy="10698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E232A-105A-E25D-961F-874F3E8FB053}"/>
                </a:ext>
              </a:extLst>
            </p:cNvPr>
            <p:cNvSpPr txBox="1"/>
            <p:nvPr/>
          </p:nvSpPr>
          <p:spPr>
            <a:xfrm>
              <a:off x="7517397" y="3173549"/>
              <a:ext cx="2276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 err="1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작성글</a:t>
              </a:r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 목록 조회 화면</a:t>
              </a:r>
              <a:endParaRPr kumimoji="1" lang="ko-Kore-KR" altLang="en-US" b="1" spc="-15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1A42EE-A6DD-25D9-638F-C0266575B32F}"/>
                </a:ext>
              </a:extLst>
            </p:cNvPr>
            <p:cNvSpPr txBox="1"/>
            <p:nvPr/>
          </p:nvSpPr>
          <p:spPr>
            <a:xfrm>
              <a:off x="7517397" y="3589534"/>
              <a:ext cx="3869970" cy="653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수정</a:t>
              </a:r>
              <a:r>
                <a:rPr kumimoji="1" lang="en-US" altLang="ko-KR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삭제 버튼을 클릭해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해당하는 처리 가능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각 글 제목 클릭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게시판 내 해당 글 조회 화면으로 이동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5B8DA9-C009-CBC5-EAB4-12E2CC36B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0" t="26118" r="14563" b="29101"/>
          <a:stretch/>
        </p:blipFill>
        <p:spPr>
          <a:xfrm>
            <a:off x="476591" y="893989"/>
            <a:ext cx="6709432" cy="50164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81A933-068A-F11A-2AE3-321F1ECAF758}"/>
              </a:ext>
            </a:extLst>
          </p:cNvPr>
          <p:cNvSpPr txBox="1"/>
          <p:nvPr/>
        </p:nvSpPr>
        <p:spPr>
          <a:xfrm>
            <a:off x="476591" y="683801"/>
            <a:ext cx="2542684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dreamjourney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mypage_write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50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570040" y="1221338"/>
            <a:ext cx="2742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Dream </a:t>
            </a:r>
            <a:r>
              <a:rPr kumimoji="1" lang="en-US" altLang="ko-Kore-KR" sz="2400" b="1" dirty="0">
                <a:solidFill>
                  <a:srgbClr val="F6C30A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Journey</a:t>
            </a:r>
            <a:endParaRPr kumimoji="1" lang="ko-Kore-KR" altLang="en-US" sz="2400" b="1" dirty="0">
              <a:solidFill>
                <a:srgbClr val="F6C30A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45397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개요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Spring_Project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570040" y="1791514"/>
            <a:ext cx="3655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spc="-30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국내 여행</a:t>
            </a:r>
            <a:r>
              <a:rPr kumimoji="1" lang="en-US" altLang="ko-KR" sz="2800" b="1" spc="-30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 </a:t>
            </a:r>
            <a:r>
              <a:rPr kumimoji="1" lang="ko-KR" altLang="en-US" sz="2800" b="1" spc="-30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계획 프로그램</a:t>
            </a:r>
            <a:endParaRPr kumimoji="1" lang="ko-Kore-KR" altLang="en-US" sz="28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04822-486C-9746-854F-F4A8D9B3CA39}"/>
              </a:ext>
            </a:extLst>
          </p:cNvPr>
          <p:cNvSpPr txBox="1"/>
          <p:nvPr/>
        </p:nvSpPr>
        <p:spPr>
          <a:xfrm>
            <a:off x="662876" y="2957223"/>
            <a:ext cx="3193503" cy="654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맛집</a:t>
            </a:r>
            <a:r>
              <a:rPr kumimoji="1" lang="en-US" altLang="ko-KR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액티비티</a:t>
            </a:r>
            <a:r>
              <a:rPr kumimoji="1" lang="en-US" altLang="ko-KR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교통</a:t>
            </a:r>
            <a:r>
              <a:rPr kumimoji="1" lang="en-US" altLang="ko-KR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숙소</a:t>
            </a:r>
            <a:r>
              <a:rPr kumimoji="1" lang="en-US" altLang="ko-KR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관광지를 </a:t>
            </a:r>
            <a:endParaRPr kumimoji="1" lang="en-US" altLang="ko-KR" sz="1600" b="1" spc="-15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한번에 </a:t>
            </a:r>
            <a:endParaRPr kumimoji="1" lang="ko-Kore-KR" altLang="en-US" sz="1600" b="1" spc="-15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E52002-F335-4040-83F2-28EC32079346}"/>
              </a:ext>
            </a:extLst>
          </p:cNvPr>
          <p:cNvSpPr txBox="1"/>
          <p:nvPr/>
        </p:nvSpPr>
        <p:spPr>
          <a:xfrm>
            <a:off x="4444434" y="2957223"/>
            <a:ext cx="2866490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클릭 한번으로 간편한 여행 계획 </a:t>
            </a:r>
            <a:endParaRPr kumimoji="1" lang="ko-Kore-KR" altLang="en-US" sz="1600" b="1" spc="-15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E13070-83D3-6A47-9721-0F669252CC88}"/>
              </a:ext>
            </a:extLst>
          </p:cNvPr>
          <p:cNvSpPr txBox="1"/>
          <p:nvPr/>
        </p:nvSpPr>
        <p:spPr>
          <a:xfrm>
            <a:off x="7898980" y="2957223"/>
            <a:ext cx="3132589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마이페이지로 예약 관리를 편리하게</a:t>
            </a:r>
            <a:endParaRPr kumimoji="1" lang="en-US" altLang="ko-KR" sz="1600" b="1" spc="-15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EA9D2AE-0A07-0A43-AF66-D41DDDE4D634}"/>
              </a:ext>
            </a:extLst>
          </p:cNvPr>
          <p:cNvCxnSpPr>
            <a:cxnSpLocks/>
          </p:cNvCxnSpPr>
          <p:nvPr/>
        </p:nvCxnSpPr>
        <p:spPr>
          <a:xfrm>
            <a:off x="662876" y="2679186"/>
            <a:ext cx="101025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D406E1B-0A9D-D343-A5DC-CDCFDA6AEC9A}"/>
              </a:ext>
            </a:extLst>
          </p:cNvPr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시인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7A93B9-36F0-774D-9747-0A950DCE92E0}"/>
              </a:ext>
            </a:extLst>
          </p:cNvPr>
          <p:cNvSpPr txBox="1"/>
          <p:nvPr/>
        </p:nvSpPr>
        <p:spPr>
          <a:xfrm>
            <a:off x="1602328" y="4287191"/>
            <a:ext cx="3780555" cy="188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편리한 예약 및 예매 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사용자는 편안한 환경에서 필요한 정보를 검색하고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원하는 교통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숙소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액티비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öhne"/>
              </a:rPr>
              <a:t>티</a:t>
            </a:r>
            <a:r>
              <a:rPr lang="ko-KR" alt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을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예약할 수 있습니다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프로그램은 다양한 선택지를 제공하고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실시간으로 가격과 예약 가능 여부를 확인할 수 있어 편의성을 높입니다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.</a:t>
            </a:r>
            <a:endParaRPr kumimoji="1" lang="ko-Kore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30EC3-5294-0744-B69C-47F1C3E5403B}"/>
              </a:ext>
            </a:extLst>
          </p:cNvPr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토끼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CDC915C-82F5-304C-A412-525E0A1AAE43}"/>
              </a:ext>
            </a:extLst>
          </p:cNvPr>
          <p:cNvCxnSpPr>
            <a:cxnSpLocks/>
          </p:cNvCxnSpPr>
          <p:nvPr/>
        </p:nvCxnSpPr>
        <p:spPr>
          <a:xfrm>
            <a:off x="662876" y="3869158"/>
            <a:ext cx="101025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44711D50-1A49-1A4D-B8CE-67BFFEBF34C8}"/>
              </a:ext>
            </a:extLst>
          </p:cNvPr>
          <p:cNvSpPr/>
          <p:nvPr/>
        </p:nvSpPr>
        <p:spPr>
          <a:xfrm>
            <a:off x="666017" y="4218605"/>
            <a:ext cx="679820" cy="679820"/>
          </a:xfrm>
          <a:prstGeom prst="ellipse">
            <a:avLst/>
          </a:prstGeom>
          <a:solidFill>
            <a:srgbClr val="F6C30A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b="1" dirty="0">
                <a:latin typeface="+mj-ea"/>
                <a:ea typeface="+mj-ea"/>
                <a:cs typeface="Arial Black" panose="020B0604020202020204" pitchFamily="34" charset="0"/>
              </a:rPr>
              <a:t>목적</a:t>
            </a:r>
            <a:endParaRPr kumimoji="1" lang="ko-Kore-KR" altLang="en-US" sz="1600" b="1" dirty="0">
              <a:latin typeface="+mj-ea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B4F0EA-4388-084E-9A04-2B0361F1A985}"/>
              </a:ext>
            </a:extLst>
          </p:cNvPr>
          <p:cNvSpPr txBox="1"/>
          <p:nvPr/>
        </p:nvSpPr>
        <p:spPr>
          <a:xfrm>
            <a:off x="6621760" y="4293358"/>
            <a:ext cx="4250751" cy="214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비용 및 시간 절약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여행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/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예매 프로그램은 사용자가 여행 계획을 세울 때 비용과 시간을 절약할 수 있도록 도와줍니다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프로그램은 다양한 여행 옵션을 제공하고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사용자의 예산과 일정에 맞는 최적의 선택지를 추천해 줄 수 있습니다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.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또한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온라인 예약을 통해 번거로운 예약 과정을 간소화하고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줄서기나 대기 시간을 없앨 수 있습니다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.</a:t>
            </a:r>
            <a:endParaRPr kumimoji="1" lang="ko-Kore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9F617C5-0414-8B4F-8EE7-9B49C70EBE49}"/>
              </a:ext>
            </a:extLst>
          </p:cNvPr>
          <p:cNvSpPr/>
          <p:nvPr/>
        </p:nvSpPr>
        <p:spPr>
          <a:xfrm>
            <a:off x="5685449" y="4218605"/>
            <a:ext cx="679820" cy="679820"/>
          </a:xfrm>
          <a:prstGeom prst="ellipse">
            <a:avLst/>
          </a:prstGeom>
          <a:solidFill>
            <a:srgbClr val="F6C30A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1600" b="1" dirty="0">
                <a:latin typeface="+mj-ea"/>
                <a:ea typeface="+mj-ea"/>
                <a:cs typeface="Arial Black" panose="020B0604020202020204" pitchFamily="34" charset="0"/>
              </a:rPr>
              <a:t>특징</a:t>
            </a:r>
            <a:endParaRPr kumimoji="1" lang="ko-Kore-KR" altLang="en-US" sz="1600" b="1" dirty="0"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50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>
            <a:extLst>
              <a:ext uri="{FF2B5EF4-FFF2-40B4-BE49-F238E27FC236}">
                <a16:creationId xmlns:a16="http://schemas.microsoft.com/office/drawing/2014/main" id="{4CD32664-3473-493F-C61A-05E547586912}"/>
              </a:ext>
            </a:extLst>
          </p:cNvPr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46294-C33C-0416-61CB-B32F560D1B3E}"/>
              </a:ext>
            </a:extLst>
          </p:cNvPr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리뷰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12">
            <a:extLst>
              <a:ext uri="{FF2B5EF4-FFF2-40B4-BE49-F238E27FC236}">
                <a16:creationId xmlns:a16="http://schemas.microsoft.com/office/drawing/2014/main" id="{115DDE9E-D9B1-21CB-E34A-5FB21FDEBA80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B5F60-56B3-8B0C-A009-4C50AA0D1475}"/>
              </a:ext>
            </a:extLst>
          </p:cNvPr>
          <p:cNvSpPr txBox="1"/>
          <p:nvPr/>
        </p:nvSpPr>
        <p:spPr>
          <a:xfrm>
            <a:off x="10630578" y="268808"/>
            <a:ext cx="1075937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리뷰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_1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8C2C570E-3056-0E22-29BD-A1204EC32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9" t="26785" r="15694" b="28850"/>
          <a:stretch/>
        </p:blipFill>
        <p:spPr>
          <a:xfrm>
            <a:off x="476590" y="905330"/>
            <a:ext cx="6615405" cy="49947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29CBDD-2608-3392-2502-5F3470BA756F}"/>
              </a:ext>
            </a:extLst>
          </p:cNvPr>
          <p:cNvCxnSpPr>
            <a:cxnSpLocks/>
          </p:cNvCxnSpPr>
          <p:nvPr/>
        </p:nvCxnSpPr>
        <p:spPr>
          <a:xfrm flipV="1">
            <a:off x="6642894" y="1658319"/>
            <a:ext cx="1129027" cy="154983"/>
          </a:xfrm>
          <a:prstGeom prst="straightConnector1">
            <a:avLst/>
          </a:prstGeom>
          <a:ln w="25400">
            <a:solidFill>
              <a:srgbClr val="F6C3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81A933-068A-F11A-2AE3-321F1ECAF758}"/>
              </a:ext>
            </a:extLst>
          </p:cNvPr>
          <p:cNvSpPr txBox="1"/>
          <p:nvPr/>
        </p:nvSpPr>
        <p:spPr>
          <a:xfrm>
            <a:off x="476591" y="683801"/>
            <a:ext cx="2073003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dreamjourney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/review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2DB003-9E61-904A-D945-AEA83841F994}"/>
              </a:ext>
            </a:extLst>
          </p:cNvPr>
          <p:cNvGrpSpPr/>
          <p:nvPr/>
        </p:nvGrpSpPr>
        <p:grpSpPr>
          <a:xfrm>
            <a:off x="7771921" y="3417297"/>
            <a:ext cx="4224233" cy="3724391"/>
            <a:chOff x="7517397" y="3173549"/>
            <a:chExt cx="4224233" cy="37243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A15906-6F82-AE0F-4465-C07749EAF667}"/>
                </a:ext>
              </a:extLst>
            </p:cNvPr>
            <p:cNvSpPr txBox="1"/>
            <p:nvPr/>
          </p:nvSpPr>
          <p:spPr>
            <a:xfrm>
              <a:off x="7517397" y="3173549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리뷰 조회 화면</a:t>
              </a:r>
              <a:endParaRPr kumimoji="1" lang="ko-Kore-KR" altLang="en-US" b="1" spc="-15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F467FC-C812-D8BC-5BF5-666E6016E288}"/>
                </a:ext>
              </a:extLst>
            </p:cNvPr>
            <p:cNvSpPr txBox="1"/>
            <p:nvPr/>
          </p:nvSpPr>
          <p:spPr>
            <a:xfrm>
              <a:off x="7517397" y="3589534"/>
              <a:ext cx="4224233" cy="3308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카테고리 변경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별도 페이지 교환 없음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(Ajax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처리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1000" b="1" spc="-150" dirty="0">
                <a:solidFill>
                  <a:srgbClr val="F6C30A">
                    <a:alpha val="80000"/>
                  </a:srgb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후 작성하지 않은 리뷰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작성 가능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+mn-cs"/>
                </a:rPr>
                <a:t>Ajax </a:t>
              </a:r>
              <a:r>
                <a:rPr kumimoji="1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+mn-cs"/>
                </a:rPr>
                <a:t>처리로 바로 목록에 삽입</a:t>
              </a:r>
              <a:endParaRPr kumimoji="1" lang="ko-Kore-KR" altLang="en-US" sz="14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  <a:alpha val="80000"/>
                  </a:prstClr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1000" spc="-150" dirty="0">
                <a:solidFill>
                  <a:srgbClr val="F6C30A">
                    <a:alpha val="80000"/>
                  </a:srgb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수정 버튼을 클릭해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처리 가능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+mn-cs"/>
                </a:rPr>
                <a:t>Ajax </a:t>
              </a:r>
              <a:r>
                <a:rPr kumimoji="1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+mn-cs"/>
                </a:rPr>
                <a:t>처리로 바로 수정된 데이터 조회 가능</a:t>
              </a:r>
              <a:endParaRPr kumimoji="1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  <a:alpha val="80000"/>
                  </a:prstClr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spc="-150" dirty="0">
                <a:solidFill>
                  <a:prstClr val="black">
                    <a:lumMod val="95000"/>
                    <a:lumOff val="5000"/>
                    <a:alpha val="80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삭제 버튼을 클릭해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처리 가능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+mn-cs"/>
                </a:rPr>
                <a:t>A</a:t>
              </a:r>
              <a:r>
                <a:rPr kumimoji="1" lang="en-US" altLang="ko-KR" sz="1400" spc="-150" dirty="0" err="1"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jax</a:t>
              </a:r>
              <a:r>
                <a:rPr kumimoji="1" lang="en-US" altLang="ko-KR" sz="1400" spc="-150" dirty="0"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ko-KR" altLang="en-US" sz="1400" spc="-150" dirty="0"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처리로 삭제 즉시 </a:t>
              </a:r>
              <a:r>
                <a:rPr kumimoji="1" lang="ko-KR" altLang="en-US" sz="1400" spc="-150" dirty="0" err="1"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미작성</a:t>
              </a:r>
              <a:r>
                <a:rPr kumimoji="1" lang="ko-KR" altLang="en-US" sz="1400" spc="-150" dirty="0"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리뷰로 분류</a:t>
              </a:r>
              <a:r>
                <a:rPr kumimoji="1" lang="en-US" altLang="ko-KR" sz="1400" spc="-150" dirty="0"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  <a:r>
                <a:rPr kumimoji="1" lang="ko-KR" altLang="en-US" sz="1400" spc="-150" dirty="0">
                  <a:solidFill>
                    <a:prstClr val="black">
                      <a:lumMod val="95000"/>
                      <a:lumOff val="5000"/>
                      <a:alpha val="80000"/>
                    </a:prst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리뷰 작성 가능</a:t>
              </a:r>
              <a:endParaRPr kumimoji="1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  <a:alpha val="80000"/>
                  </a:prstClr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400" b="0" i="0" u="none" strike="noStrike" kern="1200" cap="none" spc="-15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  <a:alpha val="80000"/>
                  </a:prstClr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23" name="Picture 22" descr="A screenshot of a website&#10;&#10;Description automatically generated">
            <a:extLst>
              <a:ext uri="{FF2B5EF4-FFF2-40B4-BE49-F238E27FC236}">
                <a16:creationId xmlns:a16="http://schemas.microsoft.com/office/drawing/2014/main" id="{CAB8CAD1-1CFF-9F35-FF6F-E56DF4EC3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82" t="26879" r="37910" b="57290"/>
          <a:stretch/>
        </p:blipFill>
        <p:spPr>
          <a:xfrm>
            <a:off x="7936439" y="905330"/>
            <a:ext cx="3487593" cy="2092555"/>
          </a:xfrm>
          <a:prstGeom prst="rect">
            <a:avLst/>
          </a:prstGeom>
          <a:ln w="63500">
            <a:solidFill>
              <a:srgbClr val="F6C30A"/>
            </a:solidFill>
          </a:ln>
        </p:spPr>
      </p:pic>
    </p:spTree>
    <p:extLst>
      <p:ext uri="{BB962C8B-B14F-4D97-AF65-F5344CB8AC3E}">
        <p14:creationId xmlns:p14="http://schemas.microsoft.com/office/powerpoint/2010/main" val="58425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>
            <a:extLst>
              <a:ext uri="{FF2B5EF4-FFF2-40B4-BE49-F238E27FC236}">
                <a16:creationId xmlns:a16="http://schemas.microsoft.com/office/drawing/2014/main" id="{4CD32664-3473-493F-C61A-05E547586912}"/>
              </a:ext>
            </a:extLst>
          </p:cNvPr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46294-C33C-0416-61CB-B32F560D1B3E}"/>
              </a:ext>
            </a:extLst>
          </p:cNvPr>
          <p:cNvSpPr txBox="1"/>
          <p:nvPr/>
        </p:nvSpPr>
        <p:spPr>
          <a:xfrm>
            <a:off x="707827" y="268808"/>
            <a:ext cx="92845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즐겨찾기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타원 12">
            <a:extLst>
              <a:ext uri="{FF2B5EF4-FFF2-40B4-BE49-F238E27FC236}">
                <a16:creationId xmlns:a16="http://schemas.microsoft.com/office/drawing/2014/main" id="{115DDE9E-D9B1-21CB-E34A-5FB21FDEBA80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B5F60-56B3-8B0C-A009-4C50AA0D1475}"/>
              </a:ext>
            </a:extLst>
          </p:cNvPr>
          <p:cNvSpPr txBox="1"/>
          <p:nvPr/>
        </p:nvSpPr>
        <p:spPr>
          <a:xfrm>
            <a:off x="10473485" y="268808"/>
            <a:ext cx="123303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내 즐겨찾기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EDFCA3-1F5B-3990-E08E-4C06D38D2CA9}"/>
              </a:ext>
            </a:extLst>
          </p:cNvPr>
          <p:cNvGrpSpPr/>
          <p:nvPr/>
        </p:nvGrpSpPr>
        <p:grpSpPr>
          <a:xfrm>
            <a:off x="7701438" y="2928597"/>
            <a:ext cx="3267241" cy="1669983"/>
            <a:chOff x="7517397" y="3173549"/>
            <a:chExt cx="3267241" cy="16699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E232A-105A-E25D-961F-874F3E8FB053}"/>
                </a:ext>
              </a:extLst>
            </p:cNvPr>
            <p:cNvSpPr txBox="1"/>
            <p:nvPr/>
          </p:nvSpPr>
          <p:spPr>
            <a:xfrm>
              <a:off x="7517397" y="3173549"/>
              <a:ext cx="2002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즐겨찾기 조회 화면</a:t>
              </a:r>
              <a:endParaRPr kumimoji="1" lang="ko-Kore-KR" altLang="en-US" b="1" spc="-15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1A42EE-A6DD-25D9-638F-C0266575B32F}"/>
                </a:ext>
              </a:extLst>
            </p:cNvPr>
            <p:cNvSpPr txBox="1"/>
            <p:nvPr/>
          </p:nvSpPr>
          <p:spPr>
            <a:xfrm>
              <a:off x="7517397" y="3589534"/>
              <a:ext cx="3267241" cy="12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전체 및 분야별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즐겨찾기 조회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각 글 클릭 시 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분야별 상세 조회 화면으로 이동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 가능한 분야의 경우 바로 예약 가능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381A933-068A-F11A-2AE3-321F1ECAF758}"/>
              </a:ext>
            </a:extLst>
          </p:cNvPr>
          <p:cNvSpPr txBox="1"/>
          <p:nvPr/>
        </p:nvSpPr>
        <p:spPr>
          <a:xfrm>
            <a:off x="476591" y="683801"/>
            <a:ext cx="2863284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dreamjourney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mypage_bookmark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7FD146-453B-01B5-0611-0768CA54E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0" t="23942" r="24029" b="37129"/>
          <a:stretch/>
        </p:blipFill>
        <p:spPr>
          <a:xfrm>
            <a:off x="476591" y="947529"/>
            <a:ext cx="6693842" cy="431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4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>
            <a:extLst>
              <a:ext uri="{FF2B5EF4-FFF2-40B4-BE49-F238E27FC236}">
                <a16:creationId xmlns:a16="http://schemas.microsoft.com/office/drawing/2014/main" id="{DE6F2F51-BEBD-A388-B7E3-992691E5AC8A}"/>
              </a:ext>
            </a:extLst>
          </p:cNvPr>
          <p:cNvSpPr/>
          <p:nvPr/>
        </p:nvSpPr>
        <p:spPr>
          <a:xfrm>
            <a:off x="-203337" y="0"/>
            <a:ext cx="31997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6E1CA-DDD3-2371-78CA-1D935B735E33}"/>
              </a:ext>
            </a:extLst>
          </p:cNvPr>
          <p:cNvSpPr txBox="1"/>
          <p:nvPr/>
        </p:nvSpPr>
        <p:spPr>
          <a:xfrm>
            <a:off x="707827" y="268808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 탈퇴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타원 12">
            <a:extLst>
              <a:ext uri="{FF2B5EF4-FFF2-40B4-BE49-F238E27FC236}">
                <a16:creationId xmlns:a16="http://schemas.microsoft.com/office/drawing/2014/main" id="{A668EADA-83F6-8F89-718F-63DA6E1ED4FE}"/>
              </a:ext>
            </a:extLst>
          </p:cNvPr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F1F17-6B25-4289-8DAF-725288223000}"/>
              </a:ext>
            </a:extLst>
          </p:cNvPr>
          <p:cNvSpPr txBox="1"/>
          <p:nvPr/>
        </p:nvSpPr>
        <p:spPr>
          <a:xfrm>
            <a:off x="10627372" y="268808"/>
            <a:ext cx="107914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회원 탈퇴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C7AE21-A771-2031-6E89-FD3AEC9516D1}"/>
              </a:ext>
            </a:extLst>
          </p:cNvPr>
          <p:cNvGrpSpPr/>
          <p:nvPr/>
        </p:nvGrpSpPr>
        <p:grpSpPr>
          <a:xfrm>
            <a:off x="323592" y="905440"/>
            <a:ext cx="1914568" cy="5945905"/>
            <a:chOff x="443512" y="905440"/>
            <a:chExt cx="1914568" cy="5945905"/>
          </a:xfrm>
        </p:grpSpPr>
        <p:pic>
          <p:nvPicPr>
            <p:cNvPr id="7" name="Picture 6" descr="A screenshot of a website&#10;&#10;Description automatically generated">
              <a:extLst>
                <a:ext uri="{FF2B5EF4-FFF2-40B4-BE49-F238E27FC236}">
                  <a16:creationId xmlns:a16="http://schemas.microsoft.com/office/drawing/2014/main" id="{440AA403-3295-15D9-4103-246DABCD6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26" t="26998" r="79587" b="29907"/>
            <a:stretch/>
          </p:blipFill>
          <p:spPr>
            <a:xfrm>
              <a:off x="443512" y="905440"/>
              <a:ext cx="1914568" cy="5945905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D8B7DF2-B828-B572-4C5E-C93C20D6BD04}"/>
                </a:ext>
              </a:extLst>
            </p:cNvPr>
            <p:cNvSpPr/>
            <p:nvPr/>
          </p:nvSpPr>
          <p:spPr>
            <a:xfrm>
              <a:off x="1466368" y="6413351"/>
              <a:ext cx="686062" cy="337408"/>
            </a:xfrm>
            <a:prstGeom prst="roundRect">
              <a:avLst/>
            </a:prstGeom>
            <a:noFill/>
            <a:ln w="22225">
              <a:solidFill>
                <a:srgbClr val="F6C3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3EE7C2-CE85-33E2-8768-F2DFE8562BC7}"/>
              </a:ext>
            </a:extLst>
          </p:cNvPr>
          <p:cNvSpPr txBox="1"/>
          <p:nvPr/>
        </p:nvSpPr>
        <p:spPr>
          <a:xfrm>
            <a:off x="476591" y="683801"/>
            <a:ext cx="1462260" cy="276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</a:t>
            </a:r>
            <a:r>
              <a:rPr kumimoji="1" lang="en-US" altLang="ko-KR" sz="11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dreamjourney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/index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0B932CD5-0B63-4F5A-BA6A-296CAE322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8" r="17508" b="26716"/>
          <a:stretch/>
        </p:blipFill>
        <p:spPr>
          <a:xfrm>
            <a:off x="3780208" y="720647"/>
            <a:ext cx="5661104" cy="46348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CAFD611-EE89-9C00-B27E-5750667A6734}"/>
              </a:ext>
            </a:extLst>
          </p:cNvPr>
          <p:cNvGrpSpPr/>
          <p:nvPr/>
        </p:nvGrpSpPr>
        <p:grpSpPr>
          <a:xfrm>
            <a:off x="8514616" y="5711394"/>
            <a:ext cx="3191899" cy="769736"/>
            <a:chOff x="7517397" y="3173549"/>
            <a:chExt cx="3191899" cy="7697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21E0E3-0C98-6376-122C-6C099E039118}"/>
                </a:ext>
              </a:extLst>
            </p:cNvPr>
            <p:cNvSpPr txBox="1"/>
            <p:nvPr/>
          </p:nvSpPr>
          <p:spPr>
            <a:xfrm>
              <a:off x="7517397" y="3173549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spc="-150" dirty="0">
                  <a:latin typeface="Malgun Gothic" panose="020B0503020000020004" pitchFamily="34" charset="-127"/>
                  <a:ea typeface="Malgun Gothic" panose="020B0503020000020004" pitchFamily="34" charset="-127"/>
                  <a:cs typeface="Arial Black" panose="020B0604020202020204" pitchFamily="34" charset="0"/>
                </a:rPr>
                <a:t>회원 탈퇴 후 화면</a:t>
              </a:r>
              <a:endParaRPr kumimoji="1" lang="ko-Kore-KR" altLang="en-US" b="1" spc="-15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FA97B7-A679-A8F6-212E-3E1C1DD02DA7}"/>
                </a:ext>
              </a:extLst>
            </p:cNvPr>
            <p:cNvSpPr txBox="1"/>
            <p:nvPr/>
          </p:nvSpPr>
          <p:spPr>
            <a:xfrm>
              <a:off x="7517397" y="3589534"/>
              <a:ext cx="3191899" cy="353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300" b="1" spc="-150" dirty="0">
                  <a:solidFill>
                    <a:srgbClr val="F6C30A">
                      <a:alpha val="80000"/>
                    </a:srgb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회원 탈퇴 버튼 클릭 시 </a:t>
              </a:r>
              <a:r>
                <a:rPr kumimoji="1" lang="en-US" altLang="ko-KR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DB</a:t>
              </a:r>
              <a:r>
                <a:rPr kumimoji="1" lang="ko-KR" altLang="en-US" sz="13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에서 회원 정보 삭제</a:t>
              </a:r>
              <a:endParaRPr kumimoji="1" lang="en-US" altLang="ko-KR" sz="13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61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4727472" y="274790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예약</a:t>
            </a:r>
            <a:r>
              <a:rPr kumimoji="1" lang="en-US" altLang="ko-KR" sz="5400" b="1" spc="-30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/</a:t>
            </a:r>
            <a:r>
              <a:rPr kumimoji="1" lang="ko-KR" altLang="en-US" sz="5400" b="1" spc="-30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예매</a:t>
            </a:r>
            <a:endParaRPr kumimoji="1" lang="ko-Kore-KR" altLang="en-US" sz="54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28058E-DF11-83F7-854D-4F9C1F655EFD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6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163765"/>
            <a:ext cx="1681871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9869154" y="296944"/>
            <a:ext cx="1837362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전체 상품 목록 조회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406E1B-0A9D-D343-A5DC-CDCFDA6AEC9A}"/>
              </a:ext>
            </a:extLst>
          </p:cNvPr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시인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30EC3-5294-0744-B69C-47F1C3E5403B}"/>
              </a:ext>
            </a:extLst>
          </p:cNvPr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토끼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CDC915C-82F5-304C-A412-525E0A1AAE43}"/>
              </a:ext>
            </a:extLst>
          </p:cNvPr>
          <p:cNvCxnSpPr>
            <a:cxnSpLocks/>
          </p:cNvCxnSpPr>
          <p:nvPr/>
        </p:nvCxnSpPr>
        <p:spPr>
          <a:xfrm>
            <a:off x="760642" y="855663"/>
            <a:ext cx="101025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159E680-9056-42AF-8E96-4FD5B284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450" y="953088"/>
            <a:ext cx="3547611" cy="52887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CC6C2A-6471-4951-90A8-3B6853B0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9" y="991504"/>
            <a:ext cx="3264998" cy="52503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63EF9E-448B-43EE-8A04-8D834399950F}"/>
              </a:ext>
            </a:extLst>
          </p:cNvPr>
          <p:cNvSpPr/>
          <p:nvPr/>
        </p:nvSpPr>
        <p:spPr>
          <a:xfrm>
            <a:off x="2586989" y="4278421"/>
            <a:ext cx="556564" cy="189037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4137008-C14B-4169-95DA-C8D38CB2A299}"/>
              </a:ext>
            </a:extLst>
          </p:cNvPr>
          <p:cNvSpPr/>
          <p:nvPr/>
        </p:nvSpPr>
        <p:spPr>
          <a:xfrm>
            <a:off x="4745818" y="3373547"/>
            <a:ext cx="295182" cy="398434"/>
          </a:xfrm>
          <a:prstGeom prst="rightArrow">
            <a:avLst>
              <a:gd name="adj1" fmla="val 43712"/>
              <a:gd name="adj2" fmla="val 54244"/>
            </a:avLst>
          </a:prstGeom>
          <a:solidFill>
            <a:srgbClr val="DD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EFF56F-1AA9-4CDF-9DB8-311C2C8BE619}"/>
              </a:ext>
            </a:extLst>
          </p:cNvPr>
          <p:cNvSpPr txBox="1"/>
          <p:nvPr/>
        </p:nvSpPr>
        <p:spPr>
          <a:xfrm>
            <a:off x="8976032" y="2120471"/>
            <a:ext cx="3774408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 페이지</a:t>
            </a:r>
            <a:endParaRPr kumimoji="1" lang="en-US" altLang="ko-KR" sz="1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 탭 클릭 시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교통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숙소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액티비티 예약 페이지 이동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20000"/>
              </a:lnSpc>
            </a:pP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카테고리명 혹은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sz="140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더보기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＇ 클릭 시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해당 카테고리 전체목록 조회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20000"/>
              </a:lnSpc>
            </a:pP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20000"/>
              </a:lnSpc>
            </a:pP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20000"/>
              </a:lnSpc>
            </a:pP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37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01C588-C9AD-4514-ADD6-52B613D9A439}"/>
              </a:ext>
            </a:extLst>
          </p:cNvPr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상품 상세조회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A4EE769-6649-4828-B38A-281F695A5DD3}"/>
              </a:ext>
            </a:extLst>
          </p:cNvPr>
          <p:cNvGrpSpPr/>
          <p:nvPr/>
        </p:nvGrpSpPr>
        <p:grpSpPr>
          <a:xfrm>
            <a:off x="7338653" y="2537847"/>
            <a:ext cx="4594123" cy="1101007"/>
            <a:chOff x="7338653" y="1182830"/>
            <a:chExt cx="4594123" cy="110100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74C34A-8003-49B0-8ED9-8FD7029B26AB}"/>
                </a:ext>
              </a:extLst>
            </p:cNvPr>
            <p:cNvSpPr txBox="1"/>
            <p:nvPr/>
          </p:nvSpPr>
          <p:spPr>
            <a:xfrm>
              <a:off x="8158368" y="1182830"/>
              <a:ext cx="3774408" cy="1101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검색 기능 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출발지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도착지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출발일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도착일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인원수를 입력 후 검색 버튼을 누르면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해당 결과를 송출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95B8106-6E78-469F-ABF2-337EC1D41C34}"/>
                </a:ext>
              </a:extLst>
            </p:cNvPr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A340802-87B8-4C1A-8E5F-9B94BDFBE828}"/>
              </a:ext>
            </a:extLst>
          </p:cNvPr>
          <p:cNvGrpSpPr/>
          <p:nvPr/>
        </p:nvGrpSpPr>
        <p:grpSpPr>
          <a:xfrm>
            <a:off x="7338693" y="4346682"/>
            <a:ext cx="4127865" cy="638847"/>
            <a:chOff x="7338693" y="3015712"/>
            <a:chExt cx="4127865" cy="63884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48B34E-CEA4-4A5F-A0A9-439512354837}"/>
                </a:ext>
              </a:extLst>
            </p:cNvPr>
            <p:cNvSpPr txBox="1"/>
            <p:nvPr/>
          </p:nvSpPr>
          <p:spPr>
            <a:xfrm>
              <a:off x="8034208" y="3070617"/>
              <a:ext cx="3432350" cy="58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교통 수단 선택 후 원하는 시간대를 선택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-&gt;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결제페이지로 이동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4564332-7E6F-42D8-BB81-CF793E041725}"/>
                </a:ext>
              </a:extLst>
            </p:cNvPr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BC867C-5C28-443A-BEA3-9D900E98AFD1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6D78ED-F944-59A1-096A-CC05F6FAE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" t="32533" r="9573" b="34661"/>
          <a:stretch/>
        </p:blipFill>
        <p:spPr>
          <a:xfrm>
            <a:off x="4206266" y="1977996"/>
            <a:ext cx="3132427" cy="236868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F0B97D8-FDA0-2819-3D55-D8AF59CD05B2}"/>
              </a:ext>
            </a:extLst>
          </p:cNvPr>
          <p:cNvGrpSpPr/>
          <p:nvPr/>
        </p:nvGrpSpPr>
        <p:grpSpPr>
          <a:xfrm>
            <a:off x="183597" y="1981190"/>
            <a:ext cx="7155096" cy="3843004"/>
            <a:chOff x="183597" y="2268737"/>
            <a:chExt cx="7155096" cy="38430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827B7C5-A72E-3883-5360-A96C97028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77" t="45155" r="9557" b="26737"/>
            <a:stretch/>
          </p:blipFill>
          <p:spPr>
            <a:xfrm>
              <a:off x="183597" y="4749371"/>
              <a:ext cx="7155096" cy="136237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F5ADCD-464E-92B0-9FD3-D1718A5B5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715"/>
            <a:stretch/>
          </p:blipFill>
          <p:spPr>
            <a:xfrm>
              <a:off x="183597" y="2268737"/>
              <a:ext cx="3829394" cy="236549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C637DF-F29B-D43D-1E02-7E0BA722A98B}"/>
                </a:ext>
              </a:extLst>
            </p:cNvPr>
            <p:cNvSpPr/>
            <p:nvPr/>
          </p:nvSpPr>
          <p:spPr>
            <a:xfrm>
              <a:off x="6708751" y="2374665"/>
              <a:ext cx="579241" cy="268787"/>
            </a:xfrm>
            <a:prstGeom prst="rect">
              <a:avLst/>
            </a:prstGeom>
            <a:noFill/>
            <a:ln w="38100">
              <a:solidFill>
                <a:srgbClr val="DD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842D5DD-A5DB-5D59-DE73-10AECCEE9DFC}"/>
                </a:ext>
              </a:extLst>
            </p:cNvPr>
            <p:cNvCxnSpPr>
              <a:cxnSpLocks/>
            </p:cNvCxnSpPr>
            <p:nvPr/>
          </p:nvCxnSpPr>
          <p:spPr>
            <a:xfrm>
              <a:off x="7047355" y="2643452"/>
              <a:ext cx="0" cy="2500909"/>
            </a:xfrm>
            <a:prstGeom prst="straightConnector1">
              <a:avLst/>
            </a:prstGeom>
            <a:ln w="57150">
              <a:solidFill>
                <a:srgbClr val="DD96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8E2BB9-38E0-3398-B9E4-9BBF0E02570D}"/>
              </a:ext>
            </a:extLst>
          </p:cNvPr>
          <p:cNvSpPr/>
          <p:nvPr/>
        </p:nvSpPr>
        <p:spPr>
          <a:xfrm>
            <a:off x="357918" y="3446659"/>
            <a:ext cx="3486991" cy="642262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7385C-5CCC-2D2B-12C3-2CBF1CCFDF65}"/>
              </a:ext>
            </a:extLst>
          </p:cNvPr>
          <p:cNvSpPr txBox="1"/>
          <p:nvPr/>
        </p:nvSpPr>
        <p:spPr>
          <a:xfrm>
            <a:off x="5592038" y="6067245"/>
            <a:ext cx="1746615" cy="32541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E64AC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결제 페이지로 이동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3D24E3-8EF7-2A5A-E81D-77DD6821D3B8}"/>
              </a:ext>
            </a:extLst>
          </p:cNvPr>
          <p:cNvSpPr/>
          <p:nvPr/>
        </p:nvSpPr>
        <p:spPr>
          <a:xfrm>
            <a:off x="6044259" y="5175850"/>
            <a:ext cx="1144417" cy="307364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824FB8-ECCA-A1C0-7172-5B463DEC240D}"/>
              </a:ext>
            </a:extLst>
          </p:cNvPr>
          <p:cNvCxnSpPr>
            <a:cxnSpLocks/>
          </p:cNvCxnSpPr>
          <p:nvPr/>
        </p:nvCxnSpPr>
        <p:spPr>
          <a:xfrm>
            <a:off x="6044259" y="5483214"/>
            <a:ext cx="8561" cy="584031"/>
          </a:xfrm>
          <a:prstGeom prst="straightConnector1">
            <a:avLst/>
          </a:prstGeom>
          <a:ln w="57150">
            <a:solidFill>
              <a:srgbClr val="DD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F17AF8-3EA7-D11E-E098-04613D041EBD}"/>
              </a:ext>
            </a:extLst>
          </p:cNvPr>
          <p:cNvSpPr txBox="1"/>
          <p:nvPr/>
        </p:nvSpPr>
        <p:spPr>
          <a:xfrm>
            <a:off x="633662" y="1012921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교통 예매</a:t>
            </a:r>
            <a:r>
              <a:rPr kumimoji="1" lang="en-US" altLang="ko-KR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/</a:t>
            </a:r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상세페이지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43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01C588-C9AD-4514-ADD6-52B613D9A439}"/>
              </a:ext>
            </a:extLst>
          </p:cNvPr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상품 상세조회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A4EE769-6649-4828-B38A-281F695A5DD3}"/>
              </a:ext>
            </a:extLst>
          </p:cNvPr>
          <p:cNvGrpSpPr/>
          <p:nvPr/>
        </p:nvGrpSpPr>
        <p:grpSpPr>
          <a:xfrm>
            <a:off x="7338653" y="1701304"/>
            <a:ext cx="4594123" cy="645042"/>
            <a:chOff x="7338653" y="1182830"/>
            <a:chExt cx="4594123" cy="6450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74C34A-8003-49B0-8ED9-8FD7029B26AB}"/>
                </a:ext>
              </a:extLst>
            </p:cNvPr>
            <p:cNvSpPr txBox="1"/>
            <p:nvPr/>
          </p:nvSpPr>
          <p:spPr>
            <a:xfrm>
              <a:off x="8158368" y="1182830"/>
              <a:ext cx="3774408" cy="325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숙소 리스트를 불러온다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95B8106-6E78-469F-ABF2-337EC1D41C34}"/>
                </a:ext>
              </a:extLst>
            </p:cNvPr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A340802-87B8-4C1A-8E5F-9B94BDFBE828}"/>
              </a:ext>
            </a:extLst>
          </p:cNvPr>
          <p:cNvGrpSpPr/>
          <p:nvPr/>
        </p:nvGrpSpPr>
        <p:grpSpPr>
          <a:xfrm>
            <a:off x="7338693" y="3315628"/>
            <a:ext cx="3830436" cy="880607"/>
            <a:chOff x="7338693" y="3015712"/>
            <a:chExt cx="3830436" cy="880607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4564332-7E6F-42D8-BB81-CF793E041725}"/>
                </a:ext>
              </a:extLst>
            </p:cNvPr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48B34E-CEA4-4A5F-A0A9-439512354837}"/>
                </a:ext>
              </a:extLst>
            </p:cNvPr>
            <p:cNvSpPr txBox="1"/>
            <p:nvPr/>
          </p:nvSpPr>
          <p:spPr>
            <a:xfrm>
              <a:off x="8158368" y="3053844"/>
              <a:ext cx="3010761" cy="842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지역별 인기 숙소 보기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버튼을 누르면 해당 지역의 숙소만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결과로 나타냄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A4E5177-198D-4FD6-B808-20AA1AAD0417}"/>
              </a:ext>
            </a:extLst>
          </p:cNvPr>
          <p:cNvGrpSpPr/>
          <p:nvPr/>
        </p:nvGrpSpPr>
        <p:grpSpPr>
          <a:xfrm>
            <a:off x="7338653" y="4856814"/>
            <a:ext cx="4377638" cy="626400"/>
            <a:chOff x="7338653" y="4338340"/>
            <a:chExt cx="4377638" cy="62640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CF86E93-BFF8-4C2D-A232-095FA1088BA5}"/>
                </a:ext>
              </a:extLst>
            </p:cNvPr>
            <p:cNvSpPr/>
            <p:nvPr/>
          </p:nvSpPr>
          <p:spPr>
            <a:xfrm>
              <a:off x="7338653" y="4338340"/>
              <a:ext cx="626400" cy="626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A75C59-6749-4756-A0A0-C05A4B2CC8AD}"/>
                </a:ext>
              </a:extLst>
            </p:cNvPr>
            <p:cNvSpPr txBox="1"/>
            <p:nvPr/>
          </p:nvSpPr>
          <p:spPr>
            <a:xfrm>
              <a:off x="8067535" y="4404174"/>
              <a:ext cx="3648756" cy="325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조회수가 가장 높은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곳의 숙소를 보여준다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BC867C-5C28-443A-BEA3-9D900E98AFD1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728B71-2781-DA8A-395A-A5D8EEB87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63" b="37034"/>
          <a:stretch/>
        </p:blipFill>
        <p:spPr>
          <a:xfrm>
            <a:off x="284530" y="2671377"/>
            <a:ext cx="4167029" cy="38820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9405B5-437A-7C68-0F17-CDFB4C313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78" t="23798" r="10962" b="67291"/>
          <a:stretch/>
        </p:blipFill>
        <p:spPr>
          <a:xfrm>
            <a:off x="4401859" y="4358609"/>
            <a:ext cx="2804073" cy="22021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A43F86-633D-DB97-8800-7C4F08639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4" t="18886" r="15239" b="77549"/>
          <a:stretch/>
        </p:blipFill>
        <p:spPr>
          <a:xfrm>
            <a:off x="278449" y="1859815"/>
            <a:ext cx="6927483" cy="8070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1AECF2-E6BE-0BDD-E917-5C357BD73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6" r="8985" b="82191"/>
          <a:stretch/>
        </p:blipFill>
        <p:spPr>
          <a:xfrm>
            <a:off x="3377855" y="2666899"/>
            <a:ext cx="3828077" cy="19423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5C55C18-DCA0-ADE7-4E0B-66DE0C736C3D}"/>
              </a:ext>
            </a:extLst>
          </p:cNvPr>
          <p:cNvSpPr/>
          <p:nvPr/>
        </p:nvSpPr>
        <p:spPr>
          <a:xfrm>
            <a:off x="4451559" y="4572339"/>
            <a:ext cx="2754373" cy="1981113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BB6238-2A01-7211-01EC-9EFA9C7BFA9C}"/>
              </a:ext>
            </a:extLst>
          </p:cNvPr>
          <p:cNvSpPr/>
          <p:nvPr/>
        </p:nvSpPr>
        <p:spPr>
          <a:xfrm>
            <a:off x="549840" y="2033127"/>
            <a:ext cx="6516373" cy="415700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BCD570-11F0-7725-F8EB-E965718000D8}"/>
              </a:ext>
            </a:extLst>
          </p:cNvPr>
          <p:cNvSpPr/>
          <p:nvPr/>
        </p:nvSpPr>
        <p:spPr>
          <a:xfrm>
            <a:off x="6437493" y="4119400"/>
            <a:ext cx="577762" cy="307364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C136F-82EF-F670-997C-37E4BE396479}"/>
              </a:ext>
            </a:extLst>
          </p:cNvPr>
          <p:cNvSpPr txBox="1"/>
          <p:nvPr/>
        </p:nvSpPr>
        <p:spPr>
          <a:xfrm>
            <a:off x="633662" y="101292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숙소 예매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593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01C588-C9AD-4514-ADD6-52B613D9A439}"/>
              </a:ext>
            </a:extLst>
          </p:cNvPr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상품 상세조회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A4EE769-6649-4828-B38A-281F695A5DD3}"/>
              </a:ext>
            </a:extLst>
          </p:cNvPr>
          <p:cNvGrpSpPr/>
          <p:nvPr/>
        </p:nvGrpSpPr>
        <p:grpSpPr>
          <a:xfrm>
            <a:off x="7338653" y="2695483"/>
            <a:ext cx="4594123" cy="645042"/>
            <a:chOff x="7338653" y="1182830"/>
            <a:chExt cx="4594123" cy="64504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74C34A-8003-49B0-8ED9-8FD7029B26AB}"/>
                </a:ext>
              </a:extLst>
            </p:cNvPr>
            <p:cNvSpPr txBox="1"/>
            <p:nvPr/>
          </p:nvSpPr>
          <p:spPr>
            <a:xfrm>
              <a:off x="8158368" y="1182830"/>
              <a:ext cx="3774408" cy="58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체크인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체크 아웃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인원수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방 이름 선택 후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페이지로 이동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95B8106-6E78-469F-ABF2-337EC1D41C34}"/>
                </a:ext>
              </a:extLst>
            </p:cNvPr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A340802-87B8-4C1A-8E5F-9B94BDFBE828}"/>
              </a:ext>
            </a:extLst>
          </p:cNvPr>
          <p:cNvGrpSpPr/>
          <p:nvPr/>
        </p:nvGrpSpPr>
        <p:grpSpPr>
          <a:xfrm>
            <a:off x="7338693" y="4309807"/>
            <a:ext cx="2210710" cy="626400"/>
            <a:chOff x="7338693" y="3015712"/>
            <a:chExt cx="2210710" cy="62640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4564332-7E6F-42D8-BB81-CF793E041725}"/>
                </a:ext>
              </a:extLst>
            </p:cNvPr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48B34E-CEA4-4A5F-A0A9-439512354837}"/>
                </a:ext>
              </a:extLst>
            </p:cNvPr>
            <p:cNvSpPr txBox="1"/>
            <p:nvPr/>
          </p:nvSpPr>
          <p:spPr>
            <a:xfrm>
              <a:off x="8162485" y="3016672"/>
              <a:ext cx="1386918" cy="325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즐겨찾기 추가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BC867C-5C28-443A-BEA3-9D900E98AFD1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FFB08F-B48A-3872-E0D3-FD0620E7D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9" t="6851" r="8959" b="80713"/>
          <a:stretch/>
        </p:blipFill>
        <p:spPr>
          <a:xfrm>
            <a:off x="570040" y="1727936"/>
            <a:ext cx="4784088" cy="41623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938D23-BC76-27F9-34D6-6C51F685C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3" t="31699" r="32832" b="55807"/>
          <a:stretch/>
        </p:blipFill>
        <p:spPr>
          <a:xfrm>
            <a:off x="4333787" y="3509514"/>
            <a:ext cx="2714446" cy="32031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6B6353-1AD1-170B-1801-C3DCDCCE2E8D}"/>
              </a:ext>
            </a:extLst>
          </p:cNvPr>
          <p:cNvSpPr/>
          <p:nvPr/>
        </p:nvSpPr>
        <p:spPr>
          <a:xfrm>
            <a:off x="3800221" y="1827991"/>
            <a:ext cx="1427387" cy="1681523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E4B28-4AAC-24AD-D652-656DD85C3CAE}"/>
              </a:ext>
            </a:extLst>
          </p:cNvPr>
          <p:cNvSpPr txBox="1"/>
          <p:nvPr/>
        </p:nvSpPr>
        <p:spPr>
          <a:xfrm>
            <a:off x="633662" y="1012921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숙소 예매 상세페이지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71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상품 상세조회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2710083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28695" y="4975406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3807453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선택한 교통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숙소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액티비티 상품의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상세정보를 조회하고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 및 결제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2710083"/>
            <a:ext cx="3494867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결제완료 된 상품의 리뷰와 평점 작성 시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해당 상품의 리뷰 및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평점의 평균값 출력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1E1F05-21B5-4E0D-BD5A-367B90341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3" t="17603" r="1082"/>
          <a:stretch/>
        </p:blipFill>
        <p:spPr>
          <a:xfrm>
            <a:off x="633662" y="2007785"/>
            <a:ext cx="6221527" cy="4143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97C32C-762F-4E05-9885-B50EEB276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0" r="6627"/>
          <a:stretch/>
        </p:blipFill>
        <p:spPr>
          <a:xfrm>
            <a:off x="8091660" y="3429855"/>
            <a:ext cx="3764344" cy="1387241"/>
          </a:xfrm>
          <a:prstGeom prst="rect">
            <a:avLst/>
          </a:prstGeom>
          <a:ln w="38100">
            <a:solidFill>
              <a:srgbClr val="DD9696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A064CA-6F49-48E5-8FA4-9F86A4CCA53F}"/>
              </a:ext>
            </a:extLst>
          </p:cNvPr>
          <p:cNvSpPr/>
          <p:nvPr/>
        </p:nvSpPr>
        <p:spPr>
          <a:xfrm>
            <a:off x="806492" y="2710082"/>
            <a:ext cx="1319752" cy="268787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7973798" y="5024025"/>
            <a:ext cx="5378408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ko-KR" altLang="en-US" sz="1400" b="1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즐겨찾기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추가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’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버튼 클릭 시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Ajax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통해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‘POST’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방식으로 해당 상품의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seq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전송하여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insert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하며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마이페이지에서 조회 가능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이미 테이블에 해당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seq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 존재하는 경우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delete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2C3A13-B768-46DD-B9B3-09BCF5B3D17F}"/>
              </a:ext>
            </a:extLst>
          </p:cNvPr>
          <p:cNvSpPr/>
          <p:nvPr/>
        </p:nvSpPr>
        <p:spPr>
          <a:xfrm>
            <a:off x="5422789" y="4585334"/>
            <a:ext cx="1067546" cy="223072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81B936-C895-4FF9-95C2-7EE882E77C11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2126244" y="2844476"/>
            <a:ext cx="5965416" cy="1279000"/>
          </a:xfrm>
          <a:prstGeom prst="straightConnector1">
            <a:avLst/>
          </a:prstGeom>
          <a:ln w="38100">
            <a:solidFill>
              <a:srgbClr val="DD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65CE41-B7E6-77EC-0644-BA95BBA82AC9}"/>
              </a:ext>
            </a:extLst>
          </p:cNvPr>
          <p:cNvSpPr txBox="1"/>
          <p:nvPr/>
        </p:nvSpPr>
        <p:spPr>
          <a:xfrm>
            <a:off x="633662" y="1012921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액티비티 상세조회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9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A064CA-6F49-48E5-8FA4-9F86A4CCA53F}"/>
              </a:ext>
            </a:extLst>
          </p:cNvPr>
          <p:cNvSpPr/>
          <p:nvPr/>
        </p:nvSpPr>
        <p:spPr>
          <a:xfrm>
            <a:off x="806492" y="2710082"/>
            <a:ext cx="1319752" cy="268787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8432C82-9824-4173-B181-568C33981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6"/>
          <a:stretch/>
        </p:blipFill>
        <p:spPr>
          <a:xfrm>
            <a:off x="633660" y="2021077"/>
            <a:ext cx="6220800" cy="397571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C8E085C-8E5C-4525-96B1-E50978E79ECD}"/>
              </a:ext>
            </a:extLst>
          </p:cNvPr>
          <p:cNvGrpSpPr/>
          <p:nvPr/>
        </p:nvGrpSpPr>
        <p:grpSpPr>
          <a:xfrm>
            <a:off x="7338653" y="1701304"/>
            <a:ext cx="4594123" cy="1101007"/>
            <a:chOff x="7338653" y="1182830"/>
            <a:chExt cx="4594123" cy="11010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21ADE1-3094-4B5F-80D3-743919E19406}"/>
                </a:ext>
              </a:extLst>
            </p:cNvPr>
            <p:cNvSpPr txBox="1"/>
            <p:nvPr/>
          </p:nvSpPr>
          <p:spPr>
            <a:xfrm>
              <a:off x="8158368" y="1182830"/>
              <a:ext cx="3774408" cy="1101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en-US" altLang="ko-KR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DatePicker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라이브러리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사용하여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Controller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로부터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DB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 저장된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‘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 가능 날짜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’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데이터를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List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 </a:t>
              </a:r>
              <a:r>
                <a:rPr kumimoji="1" lang="ko-KR" altLang="en-US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전송받아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해당하지 않는 일자 및 지난 일자 비활성화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C1B94B-B72E-4FE9-A7F9-E6F585E0A3B7}"/>
                </a:ext>
              </a:extLst>
            </p:cNvPr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0D0D1B-F78C-474D-A910-CC972D636EA5}"/>
              </a:ext>
            </a:extLst>
          </p:cNvPr>
          <p:cNvGrpSpPr/>
          <p:nvPr/>
        </p:nvGrpSpPr>
        <p:grpSpPr>
          <a:xfrm>
            <a:off x="7338693" y="3510139"/>
            <a:ext cx="4810744" cy="638847"/>
            <a:chOff x="7338693" y="3015712"/>
            <a:chExt cx="4810744" cy="6388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C04795-1D83-493A-8D11-8ED5B68B6DF4}"/>
                </a:ext>
              </a:extLst>
            </p:cNvPr>
            <p:cNvSpPr txBox="1"/>
            <p:nvPr/>
          </p:nvSpPr>
          <p:spPr>
            <a:xfrm>
              <a:off x="8034208" y="3070617"/>
              <a:ext cx="4115229" cy="58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카카오맵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통해 </a:t>
              </a:r>
              <a:r>
                <a:rPr kumimoji="1" lang="ko-KR" altLang="en-US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지오코딩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</a:t>
              </a:r>
              <a:r>
                <a:rPr kumimoji="1" lang="en-US" altLang="ko-KR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GeoCoding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으로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주소를 </a:t>
              </a:r>
              <a:r>
                <a:rPr kumimoji="1" lang="ko-KR" altLang="en-US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좌표값으로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변환 후 마커 생성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9D11B05-7EE3-441B-8DC6-C2DE7C153980}"/>
                </a:ext>
              </a:extLst>
            </p:cNvPr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FE20DC-8E08-47D9-9D47-C4599F81FFB9}"/>
              </a:ext>
            </a:extLst>
          </p:cNvPr>
          <p:cNvGrpSpPr/>
          <p:nvPr/>
        </p:nvGrpSpPr>
        <p:grpSpPr>
          <a:xfrm>
            <a:off x="7338653" y="4856814"/>
            <a:ext cx="4791213" cy="1166841"/>
            <a:chOff x="7338653" y="4338340"/>
            <a:chExt cx="4791213" cy="116684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EA5F303-378A-4C36-8969-1AA2118AEA15}"/>
                </a:ext>
              </a:extLst>
            </p:cNvPr>
            <p:cNvSpPr/>
            <p:nvPr/>
          </p:nvSpPr>
          <p:spPr>
            <a:xfrm>
              <a:off x="7338653" y="4338340"/>
              <a:ext cx="626400" cy="626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AFFD5D-2E9C-45D2-A92F-38D0866D4E50}"/>
                </a:ext>
              </a:extLst>
            </p:cNvPr>
            <p:cNvSpPr txBox="1"/>
            <p:nvPr/>
          </p:nvSpPr>
          <p:spPr>
            <a:xfrm>
              <a:off x="8067535" y="4404174"/>
              <a:ext cx="4062331" cy="1101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날짜 및 인원 선택 시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‘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예약하기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’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버튼 활성화 및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jQuery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통해 인원 선택 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총 결제금액</a:t>
              </a:r>
              <a:r>
                <a:rPr kumimoji="1" lang="en-US" altLang="ko-KR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</a:t>
              </a:r>
              <a:r>
                <a:rPr kumimoji="1" lang="ko-KR" altLang="en-US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상품 기초 가격 </a:t>
              </a:r>
              <a:r>
                <a:rPr kumimoji="1" lang="en-US" altLang="ko-KR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* </a:t>
              </a:r>
              <a:r>
                <a:rPr kumimoji="1" lang="ko-KR" altLang="en-US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선택 인원 수</a:t>
              </a:r>
              <a:r>
                <a:rPr kumimoji="1" lang="en-US" altLang="ko-KR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을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계산하여 결제 페이지로 데이터 전송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FA2A04-A26A-4C6B-ADBA-70DA8F062F43}"/>
              </a:ext>
            </a:extLst>
          </p:cNvPr>
          <p:cNvSpPr/>
          <p:nvPr/>
        </p:nvSpPr>
        <p:spPr>
          <a:xfrm>
            <a:off x="1318259" y="2511843"/>
            <a:ext cx="1426235" cy="1675347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8A1AA-690F-4A80-8AE8-5ED76DB46FC7}"/>
              </a:ext>
            </a:extLst>
          </p:cNvPr>
          <p:cNvSpPr/>
          <p:nvPr/>
        </p:nvSpPr>
        <p:spPr>
          <a:xfrm>
            <a:off x="2744495" y="4135754"/>
            <a:ext cx="343510" cy="329565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DFF74F-D84D-46F9-98B2-D72BA1913445}"/>
              </a:ext>
            </a:extLst>
          </p:cNvPr>
          <p:cNvSpPr/>
          <p:nvPr/>
        </p:nvSpPr>
        <p:spPr>
          <a:xfrm>
            <a:off x="5198840" y="4404174"/>
            <a:ext cx="1494191" cy="1195348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799A47-70E7-49E0-95F4-5BF3F18262DB}"/>
              </a:ext>
            </a:extLst>
          </p:cNvPr>
          <p:cNvSpPr txBox="1"/>
          <p:nvPr/>
        </p:nvSpPr>
        <p:spPr>
          <a:xfrm>
            <a:off x="10285933" y="296944"/>
            <a:ext cx="1420582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상품 상세조회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22C6AD-7C77-407B-A967-0232E83DF677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F19A6AA-1962-4D66-9DA2-CA574B367B2D}"/>
              </a:ext>
            </a:extLst>
          </p:cNvPr>
          <p:cNvSpPr/>
          <p:nvPr/>
        </p:nvSpPr>
        <p:spPr>
          <a:xfrm>
            <a:off x="1415784" y="2610088"/>
            <a:ext cx="286292" cy="286292"/>
          </a:xfrm>
          <a:prstGeom prst="ellipse">
            <a:avLst/>
          </a:prstGeom>
          <a:solidFill>
            <a:srgbClr val="DD969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88B316D-DD8A-450A-B5FD-69C9385B3C27}"/>
              </a:ext>
            </a:extLst>
          </p:cNvPr>
          <p:cNvSpPr/>
          <p:nvPr/>
        </p:nvSpPr>
        <p:spPr>
          <a:xfrm>
            <a:off x="3168296" y="4179027"/>
            <a:ext cx="286292" cy="286292"/>
          </a:xfrm>
          <a:prstGeom prst="ellipse">
            <a:avLst/>
          </a:prstGeom>
          <a:solidFill>
            <a:srgbClr val="DD969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2110230-6A73-47E9-BD10-4894E27ADDB7}"/>
              </a:ext>
            </a:extLst>
          </p:cNvPr>
          <p:cNvSpPr/>
          <p:nvPr/>
        </p:nvSpPr>
        <p:spPr>
          <a:xfrm>
            <a:off x="5197921" y="4014244"/>
            <a:ext cx="286292" cy="286292"/>
          </a:xfrm>
          <a:prstGeom prst="ellipse">
            <a:avLst/>
          </a:prstGeom>
          <a:solidFill>
            <a:srgbClr val="DD969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52470-F40F-7EAA-FAB1-84D29C5B4EF3}"/>
              </a:ext>
            </a:extLst>
          </p:cNvPr>
          <p:cNvSpPr txBox="1"/>
          <p:nvPr/>
        </p:nvSpPr>
        <p:spPr>
          <a:xfrm>
            <a:off x="633662" y="1012921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액티비티 상세조회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9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453970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개요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Spring_Project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627692" y="977430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spc="-30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프로젝트 일정</a:t>
            </a:r>
            <a:endParaRPr kumimoji="1" lang="ko-Kore-KR" altLang="en-US" sz="28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406E1B-0A9D-D343-A5DC-CDCFDA6AEC9A}"/>
              </a:ext>
            </a:extLst>
          </p:cNvPr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시인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30EC3-5294-0744-B69C-47F1C3E5403B}"/>
              </a:ext>
            </a:extLst>
          </p:cNvPr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토끼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CDC915C-82F5-304C-A412-525E0A1AAE43}"/>
              </a:ext>
            </a:extLst>
          </p:cNvPr>
          <p:cNvCxnSpPr>
            <a:cxnSpLocks/>
          </p:cNvCxnSpPr>
          <p:nvPr/>
        </p:nvCxnSpPr>
        <p:spPr>
          <a:xfrm>
            <a:off x="760642" y="855663"/>
            <a:ext cx="101025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100E468E-F666-6E2F-7475-7A935899F4EE}"/>
              </a:ext>
            </a:extLst>
          </p:cNvPr>
          <p:cNvSpPr/>
          <p:nvPr/>
        </p:nvSpPr>
        <p:spPr>
          <a:xfrm>
            <a:off x="4226925" y="4151495"/>
            <a:ext cx="1404302" cy="13892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산출물정리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99945B1-DB98-9087-EF57-9E746D4524E1}"/>
              </a:ext>
            </a:extLst>
          </p:cNvPr>
          <p:cNvSpPr/>
          <p:nvPr/>
        </p:nvSpPr>
        <p:spPr>
          <a:xfrm>
            <a:off x="4223976" y="1776551"/>
            <a:ext cx="1404302" cy="13892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더미</a:t>
            </a:r>
            <a:endParaRPr kumimoji="1" lang="en-US" altLang="ko-KR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데이터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84E19E4-EB3C-6A8B-94F8-62EE5DC55C54}"/>
              </a:ext>
            </a:extLst>
          </p:cNvPr>
          <p:cNvSpPr/>
          <p:nvPr/>
        </p:nvSpPr>
        <p:spPr>
          <a:xfrm>
            <a:off x="6632685" y="1758000"/>
            <a:ext cx="1404302" cy="13892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ERD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8CDA495-A5CF-A077-4B6D-849162CD0C50}"/>
              </a:ext>
            </a:extLst>
          </p:cNvPr>
          <p:cNvSpPr/>
          <p:nvPr/>
        </p:nvSpPr>
        <p:spPr>
          <a:xfrm>
            <a:off x="9015843" y="1796487"/>
            <a:ext cx="1404302" cy="1389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프론트</a:t>
            </a:r>
            <a:endParaRPr kumimoji="1" lang="en-US" altLang="ko-KR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개발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BDD6494-3FBD-016B-7051-8549CFDAF3F3}"/>
              </a:ext>
            </a:extLst>
          </p:cNvPr>
          <p:cNvSpPr/>
          <p:nvPr/>
        </p:nvSpPr>
        <p:spPr>
          <a:xfrm>
            <a:off x="9015843" y="4191762"/>
            <a:ext cx="1404302" cy="138927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개발 환경 세팅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10C15CB-7756-241E-58B2-B475A118E32A}"/>
              </a:ext>
            </a:extLst>
          </p:cNvPr>
          <p:cNvSpPr/>
          <p:nvPr/>
        </p:nvSpPr>
        <p:spPr>
          <a:xfrm>
            <a:off x="6621384" y="4151495"/>
            <a:ext cx="1404302" cy="1389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 err="1">
                <a:latin typeface="Arial Black" panose="020B0604020202020204" pitchFamily="34" charset="0"/>
                <a:cs typeface="Arial Black" panose="020B0604020202020204" pitchFamily="34" charset="0"/>
              </a:rPr>
              <a:t>백엔드</a:t>
            </a:r>
            <a:endParaRPr kumimoji="1" lang="en-US" altLang="ko-KR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개발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5B7F55D-374D-BD00-B759-CF45058C4FC2}"/>
              </a:ext>
            </a:extLst>
          </p:cNvPr>
          <p:cNvSpPr/>
          <p:nvPr/>
        </p:nvSpPr>
        <p:spPr>
          <a:xfrm>
            <a:off x="1827585" y="1772823"/>
            <a:ext cx="1404302" cy="13892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요구</a:t>
            </a:r>
            <a:endParaRPr kumimoji="1" lang="en-US" altLang="ko-KR" sz="2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r>
              <a:rPr kumimoji="1" lang="ko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분석</a:t>
            </a:r>
            <a:endParaRPr kumimoji="1" lang="ko-Kore-KR" altLang="en-US" sz="4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436CAEB8-29DA-7A99-10EC-6D93327AB882}"/>
              </a:ext>
            </a:extLst>
          </p:cNvPr>
          <p:cNvSpPr/>
          <p:nvPr/>
        </p:nvSpPr>
        <p:spPr>
          <a:xfrm rot="5400000">
            <a:off x="4910696" y="-323915"/>
            <a:ext cx="2554638" cy="9581660"/>
          </a:xfrm>
          <a:custGeom>
            <a:avLst/>
            <a:gdLst>
              <a:gd name="connsiteX0" fmla="*/ 0 w 943079"/>
              <a:gd name="connsiteY0" fmla="*/ 6111559 h 6111559"/>
              <a:gd name="connsiteX1" fmla="*/ 0 w 943079"/>
              <a:gd name="connsiteY1" fmla="*/ 190412 h 6111559"/>
              <a:gd name="connsiteX2" fmla="*/ 190412 w 943079"/>
              <a:gd name="connsiteY2" fmla="*/ 0 h 6111559"/>
              <a:gd name="connsiteX3" fmla="*/ 752666 w 943079"/>
              <a:gd name="connsiteY3" fmla="*/ 0 h 6111559"/>
              <a:gd name="connsiteX4" fmla="*/ 943078 w 943079"/>
              <a:gd name="connsiteY4" fmla="*/ 190412 h 6111559"/>
              <a:gd name="connsiteX5" fmla="*/ 943079 w 943079"/>
              <a:gd name="connsiteY5" fmla="*/ 6111559 h 6111559"/>
              <a:gd name="connsiteX6" fmla="*/ 885349 w 943079"/>
              <a:gd name="connsiteY6" fmla="*/ 6111559 h 6111559"/>
              <a:gd name="connsiteX7" fmla="*/ 885349 w 943079"/>
              <a:gd name="connsiteY7" fmla="*/ 190412 h 6111559"/>
              <a:gd name="connsiteX8" fmla="*/ 752666 w 943079"/>
              <a:gd name="connsiteY8" fmla="*/ 57729 h 6111559"/>
              <a:gd name="connsiteX9" fmla="*/ 190412 w 943079"/>
              <a:gd name="connsiteY9" fmla="*/ 57730 h 6111559"/>
              <a:gd name="connsiteX10" fmla="*/ 57729 w 943079"/>
              <a:gd name="connsiteY10" fmla="*/ 190413 h 6111559"/>
              <a:gd name="connsiteX11" fmla="*/ 57730 w 943079"/>
              <a:gd name="connsiteY11" fmla="*/ 6111559 h 611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3079" h="6111559">
                <a:moveTo>
                  <a:pt x="0" y="6111559"/>
                </a:moveTo>
                <a:lnTo>
                  <a:pt x="0" y="190412"/>
                </a:lnTo>
                <a:cubicBezTo>
                  <a:pt x="0" y="85250"/>
                  <a:pt x="85250" y="0"/>
                  <a:pt x="190412" y="0"/>
                </a:cubicBezTo>
                <a:lnTo>
                  <a:pt x="752666" y="0"/>
                </a:lnTo>
                <a:cubicBezTo>
                  <a:pt x="857828" y="0"/>
                  <a:pt x="943078" y="85250"/>
                  <a:pt x="943078" y="190412"/>
                </a:cubicBezTo>
                <a:lnTo>
                  <a:pt x="943079" y="6111559"/>
                </a:lnTo>
                <a:lnTo>
                  <a:pt x="885349" y="6111559"/>
                </a:lnTo>
                <a:lnTo>
                  <a:pt x="885349" y="190412"/>
                </a:lnTo>
                <a:cubicBezTo>
                  <a:pt x="885349" y="117133"/>
                  <a:pt x="825945" y="57729"/>
                  <a:pt x="752666" y="57729"/>
                </a:cubicBezTo>
                <a:lnTo>
                  <a:pt x="190412" y="57730"/>
                </a:lnTo>
                <a:cubicBezTo>
                  <a:pt x="117133" y="57730"/>
                  <a:pt x="57729" y="117134"/>
                  <a:pt x="57729" y="190413"/>
                </a:cubicBezTo>
                <a:lnTo>
                  <a:pt x="57730" y="611155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B6EDEE56-FCAF-1419-DBC0-B01BBFE07AD5}"/>
              </a:ext>
            </a:extLst>
          </p:cNvPr>
          <p:cNvSpPr/>
          <p:nvPr/>
        </p:nvSpPr>
        <p:spPr>
          <a:xfrm>
            <a:off x="2454974" y="3142046"/>
            <a:ext cx="162152" cy="209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A700FE10-87A9-0B5D-13F8-D71F0B58624D}"/>
              </a:ext>
            </a:extLst>
          </p:cNvPr>
          <p:cNvSpPr/>
          <p:nvPr/>
        </p:nvSpPr>
        <p:spPr>
          <a:xfrm>
            <a:off x="4848955" y="3142046"/>
            <a:ext cx="162152" cy="209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F8B59EF0-0BD2-6C34-76B0-B312DFB2EB52}"/>
              </a:ext>
            </a:extLst>
          </p:cNvPr>
          <p:cNvSpPr/>
          <p:nvPr/>
        </p:nvSpPr>
        <p:spPr>
          <a:xfrm>
            <a:off x="7242937" y="3142046"/>
            <a:ext cx="162152" cy="209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14BCAAD3-3B29-FCF4-6EB8-39680F9A8EC6}"/>
              </a:ext>
            </a:extLst>
          </p:cNvPr>
          <p:cNvSpPr/>
          <p:nvPr/>
        </p:nvSpPr>
        <p:spPr>
          <a:xfrm>
            <a:off x="9636918" y="3142046"/>
            <a:ext cx="162152" cy="209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8" name="Oval 11">
            <a:extLst>
              <a:ext uri="{FF2B5EF4-FFF2-40B4-BE49-F238E27FC236}">
                <a16:creationId xmlns:a16="http://schemas.microsoft.com/office/drawing/2014/main" id="{8253132E-E537-BF18-FBAF-FBA736D178E6}"/>
              </a:ext>
            </a:extLst>
          </p:cNvPr>
          <p:cNvSpPr/>
          <p:nvPr/>
        </p:nvSpPr>
        <p:spPr>
          <a:xfrm>
            <a:off x="7253760" y="5540765"/>
            <a:ext cx="162152" cy="209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Oval 12">
            <a:extLst>
              <a:ext uri="{FF2B5EF4-FFF2-40B4-BE49-F238E27FC236}">
                <a16:creationId xmlns:a16="http://schemas.microsoft.com/office/drawing/2014/main" id="{185C632F-4EFF-FD90-390E-744420A9E0C1}"/>
              </a:ext>
            </a:extLst>
          </p:cNvPr>
          <p:cNvSpPr/>
          <p:nvPr/>
        </p:nvSpPr>
        <p:spPr>
          <a:xfrm>
            <a:off x="4848955" y="5540765"/>
            <a:ext cx="162152" cy="209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0" name="Oval 14">
            <a:extLst>
              <a:ext uri="{FF2B5EF4-FFF2-40B4-BE49-F238E27FC236}">
                <a16:creationId xmlns:a16="http://schemas.microsoft.com/office/drawing/2014/main" id="{35F12122-ABC3-CF2B-4EFC-1E5465E793CF}"/>
              </a:ext>
            </a:extLst>
          </p:cNvPr>
          <p:cNvSpPr/>
          <p:nvPr/>
        </p:nvSpPr>
        <p:spPr>
          <a:xfrm>
            <a:off x="9636918" y="5540765"/>
            <a:ext cx="162152" cy="2091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1" name="Picture 15" descr="Icon&#10;&#10;Description automatically generated">
            <a:extLst>
              <a:ext uri="{FF2B5EF4-FFF2-40B4-BE49-F238E27FC236}">
                <a16:creationId xmlns:a16="http://schemas.microsoft.com/office/drawing/2014/main" id="{01355476-3233-C458-1ECC-D7280EF51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4181" y="5173645"/>
            <a:ext cx="471110" cy="43211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D5443A1-5D6A-347C-0E54-D544D1F672BC}"/>
              </a:ext>
            </a:extLst>
          </p:cNvPr>
          <p:cNvSpPr txBox="1"/>
          <p:nvPr/>
        </p:nvSpPr>
        <p:spPr>
          <a:xfrm>
            <a:off x="1786691" y="3389164"/>
            <a:ext cx="1497763" cy="3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6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월 </a:t>
            </a: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23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일</a:t>
            </a:r>
            <a:endParaRPr lang="en-KR" sz="1500" spc="-100" dirty="0">
              <a:solidFill>
                <a:schemeClr val="tx1">
                  <a:lumMod val="85000"/>
                  <a:lumOff val="1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12E263-0FA0-70BD-6C1D-A062A6302C47}"/>
              </a:ext>
            </a:extLst>
          </p:cNvPr>
          <p:cNvSpPr txBox="1"/>
          <p:nvPr/>
        </p:nvSpPr>
        <p:spPr>
          <a:xfrm>
            <a:off x="1780855" y="5787882"/>
            <a:ext cx="1497763" cy="32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완료</a:t>
            </a:r>
            <a:endParaRPr lang="en-KR" sz="1500" spc="-100" dirty="0">
              <a:solidFill>
                <a:schemeClr val="tx1">
                  <a:lumMod val="85000"/>
                  <a:lumOff val="1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CC2430-F5D4-948D-AEA0-3B855C033286}"/>
              </a:ext>
            </a:extLst>
          </p:cNvPr>
          <p:cNvSpPr txBox="1"/>
          <p:nvPr/>
        </p:nvSpPr>
        <p:spPr>
          <a:xfrm>
            <a:off x="4180672" y="3351236"/>
            <a:ext cx="1497763" cy="3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6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월 </a:t>
            </a: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26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일</a:t>
            </a:r>
            <a:endParaRPr lang="en-KR" sz="1500" spc="-100" dirty="0">
              <a:solidFill>
                <a:schemeClr val="tx1">
                  <a:lumMod val="85000"/>
                  <a:lumOff val="1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111321-AE55-C247-1060-BF7B65C25A52}"/>
              </a:ext>
            </a:extLst>
          </p:cNvPr>
          <p:cNvSpPr txBox="1"/>
          <p:nvPr/>
        </p:nvSpPr>
        <p:spPr>
          <a:xfrm>
            <a:off x="6574654" y="3389164"/>
            <a:ext cx="1497763" cy="3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6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월 </a:t>
            </a: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27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일</a:t>
            </a:r>
            <a:endParaRPr lang="en-KR" altLang="ko-KR" sz="1500" spc="-100" dirty="0">
              <a:solidFill>
                <a:schemeClr val="tx1">
                  <a:lumMod val="85000"/>
                  <a:lumOff val="1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DDF18D-AD0B-80EF-5106-EFF12159CBCE}"/>
              </a:ext>
            </a:extLst>
          </p:cNvPr>
          <p:cNvSpPr txBox="1"/>
          <p:nvPr/>
        </p:nvSpPr>
        <p:spPr>
          <a:xfrm>
            <a:off x="8969113" y="3396840"/>
            <a:ext cx="1497763" cy="3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6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월 </a:t>
            </a: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29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일</a:t>
            </a:r>
            <a:endParaRPr lang="en-KR" altLang="ko-KR" sz="1500" spc="-100" dirty="0">
              <a:solidFill>
                <a:schemeClr val="tx1">
                  <a:lumMod val="85000"/>
                  <a:lumOff val="1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93A151-06B6-8F71-0DD2-61F320E3E89C}"/>
              </a:ext>
            </a:extLst>
          </p:cNvPr>
          <p:cNvSpPr txBox="1"/>
          <p:nvPr/>
        </p:nvSpPr>
        <p:spPr>
          <a:xfrm>
            <a:off x="8969113" y="5787882"/>
            <a:ext cx="1497763" cy="3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6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월 </a:t>
            </a: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30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일</a:t>
            </a:r>
            <a:endParaRPr lang="en-KR" sz="1500" spc="-100" dirty="0">
              <a:solidFill>
                <a:schemeClr val="tx1">
                  <a:lumMod val="85000"/>
                  <a:lumOff val="1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FC0CEE-55F5-E088-E525-EB435E0D1FDF}"/>
              </a:ext>
            </a:extLst>
          </p:cNvPr>
          <p:cNvSpPr txBox="1"/>
          <p:nvPr/>
        </p:nvSpPr>
        <p:spPr>
          <a:xfrm>
            <a:off x="6574654" y="5789839"/>
            <a:ext cx="1497763" cy="3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7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월 </a:t>
            </a: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1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일</a:t>
            </a:r>
            <a:endParaRPr lang="en-KR" altLang="ko-KR" sz="1500" spc="-100" dirty="0">
              <a:solidFill>
                <a:schemeClr val="tx1">
                  <a:lumMod val="85000"/>
                  <a:lumOff val="1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71952F-60E4-6935-6689-7BFCCBB6CC2B}"/>
              </a:ext>
            </a:extLst>
          </p:cNvPr>
          <p:cNvSpPr txBox="1"/>
          <p:nvPr/>
        </p:nvSpPr>
        <p:spPr>
          <a:xfrm>
            <a:off x="4180672" y="5787882"/>
            <a:ext cx="1497763" cy="3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7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월 </a:t>
            </a:r>
            <a:r>
              <a:rPr lang="en-US" altLang="ko-KR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11</a:t>
            </a:r>
            <a:r>
              <a:rPr lang="ko-KR" altLang="en-US" sz="150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일</a:t>
            </a:r>
            <a:endParaRPr lang="en-KR" altLang="ko-KR" sz="1500" spc="-100" dirty="0">
              <a:solidFill>
                <a:schemeClr val="tx1">
                  <a:lumMod val="85000"/>
                  <a:lumOff val="1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767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DA63EA-16FA-4D37-89CB-FF14F27BE9F1}"/>
              </a:ext>
            </a:extLst>
          </p:cNvPr>
          <p:cNvSpPr txBox="1"/>
          <p:nvPr/>
        </p:nvSpPr>
        <p:spPr>
          <a:xfrm>
            <a:off x="558659" y="1734037"/>
            <a:ext cx="5180842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en-US" altLang="ko-KR" sz="1400" b="1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DatePicker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라이브러리에서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존재하는 날짜만 활성화</a:t>
            </a:r>
            <a:endParaRPr kumimoji="1" lang="en-US" altLang="ko-KR" sz="1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56C88B-4F11-4AFB-930A-F7D52A5A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70" y="2172891"/>
            <a:ext cx="5949508" cy="44196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901C588-C9AD-4514-ADD6-52B613D9A439}"/>
              </a:ext>
            </a:extLst>
          </p:cNvPr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상품 상세조회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A4EE769-6649-4828-B38A-281F695A5DD3}"/>
              </a:ext>
            </a:extLst>
          </p:cNvPr>
          <p:cNvGrpSpPr/>
          <p:nvPr/>
        </p:nvGrpSpPr>
        <p:grpSpPr>
          <a:xfrm>
            <a:off x="7338653" y="1701304"/>
            <a:ext cx="4594123" cy="1101007"/>
            <a:chOff x="7338653" y="1182830"/>
            <a:chExt cx="4594123" cy="110100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74C34A-8003-49B0-8ED9-8FD7029B26AB}"/>
                </a:ext>
              </a:extLst>
            </p:cNvPr>
            <p:cNvSpPr txBox="1"/>
            <p:nvPr/>
          </p:nvSpPr>
          <p:spPr>
            <a:xfrm>
              <a:off x="8158368" y="1182830"/>
              <a:ext cx="3774408" cy="1101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1" lang="en-US" altLang="ko-KR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DatePicker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라이브러리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사용하여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Controller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로부터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DB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 저장된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‘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 가능 날짜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’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데이터를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List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 </a:t>
              </a:r>
              <a:r>
                <a:rPr kumimoji="1" lang="ko-KR" altLang="en-US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전송받아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해당하지 않는 일자 및 지난 일자 비활성화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95B8106-6E78-469F-ABF2-337EC1D41C34}"/>
                </a:ext>
              </a:extLst>
            </p:cNvPr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A340802-87B8-4C1A-8E5F-9B94BDFBE828}"/>
              </a:ext>
            </a:extLst>
          </p:cNvPr>
          <p:cNvGrpSpPr/>
          <p:nvPr/>
        </p:nvGrpSpPr>
        <p:grpSpPr>
          <a:xfrm>
            <a:off x="7338693" y="3510139"/>
            <a:ext cx="4810744" cy="638847"/>
            <a:chOff x="7338693" y="3015712"/>
            <a:chExt cx="4810744" cy="63884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48B34E-CEA4-4A5F-A0A9-439512354837}"/>
                </a:ext>
              </a:extLst>
            </p:cNvPr>
            <p:cNvSpPr txBox="1"/>
            <p:nvPr/>
          </p:nvSpPr>
          <p:spPr>
            <a:xfrm>
              <a:off x="8034208" y="3070617"/>
              <a:ext cx="4115229" cy="58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카카오맵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통해 </a:t>
              </a:r>
              <a:r>
                <a:rPr kumimoji="1" lang="ko-KR" altLang="en-US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지오코딩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</a:t>
              </a:r>
              <a:r>
                <a:rPr kumimoji="1" lang="en-US" altLang="ko-KR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GeoCoding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으로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주소를 </a:t>
              </a:r>
              <a:r>
                <a:rPr kumimoji="1" lang="ko-KR" altLang="en-US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좌표값으로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변환 후 마커 생성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4564332-7E6F-42D8-BB81-CF793E041725}"/>
                </a:ext>
              </a:extLst>
            </p:cNvPr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A4E5177-198D-4FD6-B808-20AA1AAD0417}"/>
              </a:ext>
            </a:extLst>
          </p:cNvPr>
          <p:cNvGrpSpPr/>
          <p:nvPr/>
        </p:nvGrpSpPr>
        <p:grpSpPr>
          <a:xfrm>
            <a:off x="7338653" y="4856814"/>
            <a:ext cx="4791213" cy="1166841"/>
            <a:chOff x="7338653" y="4338340"/>
            <a:chExt cx="4791213" cy="11668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CF86E93-BFF8-4C2D-A232-095FA1088BA5}"/>
                </a:ext>
              </a:extLst>
            </p:cNvPr>
            <p:cNvSpPr/>
            <p:nvPr/>
          </p:nvSpPr>
          <p:spPr>
            <a:xfrm>
              <a:off x="7338653" y="4338340"/>
              <a:ext cx="626400" cy="626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A75C59-6749-4756-A0A0-C05A4B2CC8AD}"/>
                </a:ext>
              </a:extLst>
            </p:cNvPr>
            <p:cNvSpPr txBox="1"/>
            <p:nvPr/>
          </p:nvSpPr>
          <p:spPr>
            <a:xfrm>
              <a:off x="8067535" y="4404174"/>
              <a:ext cx="4062331" cy="1101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날짜 및 인원 선택 시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‘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예약하기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’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버튼 활성화 및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jQuery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통해 인원 선택 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총 결제금액</a:t>
              </a:r>
              <a:r>
                <a:rPr kumimoji="1" lang="en-US" altLang="ko-KR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</a:t>
              </a:r>
              <a:r>
                <a:rPr kumimoji="1" lang="ko-KR" altLang="en-US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상품 기초 가격 </a:t>
              </a:r>
              <a:r>
                <a:rPr kumimoji="1" lang="en-US" altLang="ko-KR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* </a:t>
              </a:r>
              <a:r>
                <a:rPr kumimoji="1" lang="ko-KR" altLang="en-US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선택 인원 수</a:t>
              </a:r>
              <a:r>
                <a:rPr kumimoji="1" lang="en-US" altLang="ko-KR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을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계산하여 결제 페이지로 데이터 전송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BC867C-5C28-443A-BEA3-9D900E98AFD1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7AD04-AF5F-CC57-158B-510A3444FDB6}"/>
              </a:ext>
            </a:extLst>
          </p:cNvPr>
          <p:cNvSpPr txBox="1"/>
          <p:nvPr/>
        </p:nvSpPr>
        <p:spPr>
          <a:xfrm>
            <a:off x="633662" y="1012921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액티비티 상세조회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467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285933" y="296944"/>
            <a:ext cx="1420582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상품 결제하기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9B0AAC-0F51-465F-ACE9-85951164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9" y="2021076"/>
            <a:ext cx="6418355" cy="37724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7043349-3F5F-48E1-A41B-FB14365FEE14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548D71C-A5F2-41E2-9248-D92C9A08A406}"/>
              </a:ext>
            </a:extLst>
          </p:cNvPr>
          <p:cNvGrpSpPr/>
          <p:nvPr/>
        </p:nvGrpSpPr>
        <p:grpSpPr>
          <a:xfrm>
            <a:off x="7338653" y="1201432"/>
            <a:ext cx="4635275" cy="1478465"/>
            <a:chOff x="7338653" y="1201432"/>
            <a:chExt cx="4635275" cy="147846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4D4173F-72B3-4EF4-9FFA-C4E8F35D03FF}"/>
                </a:ext>
              </a:extLst>
            </p:cNvPr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8EE072-014C-4103-9D8E-7B2062753209}"/>
                </a:ext>
              </a:extLst>
            </p:cNvPr>
            <p:cNvSpPr txBox="1"/>
            <p:nvPr/>
          </p:nvSpPr>
          <p:spPr>
            <a:xfrm>
              <a:off x="7977321" y="1320358"/>
              <a:ext cx="3996607" cy="1359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회원이 선택한 상품을 결제하는 기능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상품정보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선택한 상품의 정보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예약자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 후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Session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 저장된 회원 정보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결제정보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방법 선택 및 총 결제금액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6CA98D3-A9B6-4D04-9AEA-D1E9F6C8129F}"/>
              </a:ext>
            </a:extLst>
          </p:cNvPr>
          <p:cNvGrpSpPr/>
          <p:nvPr/>
        </p:nvGrpSpPr>
        <p:grpSpPr>
          <a:xfrm>
            <a:off x="7328695" y="3225839"/>
            <a:ext cx="4924155" cy="967951"/>
            <a:chOff x="7328695" y="2957494"/>
            <a:chExt cx="4924155" cy="967951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7B9B5226-EC6D-413B-BDC0-482F2AD9D237}"/>
                </a:ext>
              </a:extLst>
            </p:cNvPr>
            <p:cNvSpPr/>
            <p:nvPr/>
          </p:nvSpPr>
          <p:spPr>
            <a:xfrm>
              <a:off x="7328695" y="2957494"/>
              <a:ext cx="626400" cy="626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0AD69D-B696-4497-832A-BC325F6A0710}"/>
                </a:ext>
              </a:extLst>
            </p:cNvPr>
            <p:cNvSpPr txBox="1"/>
            <p:nvPr/>
          </p:nvSpPr>
          <p:spPr>
            <a:xfrm>
              <a:off x="7977321" y="3082970"/>
              <a:ext cx="4275529" cy="842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방법과 약관 안내 전체 동의 시 결제 활성화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아임포트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결제 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사용하여 결제 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실제적인 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처리 기능 구현 및 결제 데이터 전송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E1D2CDD-D607-4161-B980-E13E6258F499}"/>
              </a:ext>
            </a:extLst>
          </p:cNvPr>
          <p:cNvGrpSpPr/>
          <p:nvPr/>
        </p:nvGrpSpPr>
        <p:grpSpPr>
          <a:xfrm>
            <a:off x="7328695" y="4739732"/>
            <a:ext cx="4935377" cy="1893606"/>
            <a:chOff x="7328695" y="4739732"/>
            <a:chExt cx="4935377" cy="189360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7A45502-7601-41D3-BC31-5C2C2007940E}"/>
                </a:ext>
              </a:extLst>
            </p:cNvPr>
            <p:cNvSpPr/>
            <p:nvPr/>
          </p:nvSpPr>
          <p:spPr>
            <a:xfrm>
              <a:off x="7328695" y="4739732"/>
              <a:ext cx="626400" cy="626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67FD6EF-E236-4915-9528-CC39DCD44846}"/>
                </a:ext>
              </a:extLst>
            </p:cNvPr>
            <p:cNvSpPr txBox="1"/>
            <p:nvPr/>
          </p:nvSpPr>
          <p:spPr>
            <a:xfrm>
              <a:off x="7977321" y="4756734"/>
              <a:ext cx="4286751" cy="1876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성공 시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Ajax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통해 결제 데이터를 전송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하여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‘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결제내역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’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테이블에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insert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후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결제완료 페이지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(/</a:t>
              </a:r>
              <a:r>
                <a:rPr kumimoji="1" lang="en-US" altLang="ko-KR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payok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 이동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결제내역 확인 클릭 시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마이페이지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&gt;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내 예매내역으로 이동하여 조회 가능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604B85-D21D-45CC-A08E-775D9075241B}"/>
              </a:ext>
            </a:extLst>
          </p:cNvPr>
          <p:cNvSpPr/>
          <p:nvPr/>
        </p:nvSpPr>
        <p:spPr>
          <a:xfrm>
            <a:off x="3933381" y="2537297"/>
            <a:ext cx="2967040" cy="601829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49B051-91B1-B1FA-F116-F09E97B0BA95}"/>
              </a:ext>
            </a:extLst>
          </p:cNvPr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결제하기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4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285933" y="296944"/>
            <a:ext cx="1420582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상품 결제하기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3BFEAA-974A-45B4-8165-F0B7ED84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59" y="2021076"/>
            <a:ext cx="5946250" cy="437842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66327D-1B6E-400A-8B71-1FC007624613}"/>
              </a:ext>
            </a:extLst>
          </p:cNvPr>
          <p:cNvSpPr/>
          <p:nvPr/>
        </p:nvSpPr>
        <p:spPr>
          <a:xfrm>
            <a:off x="5088673" y="2433021"/>
            <a:ext cx="1426235" cy="9959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A8CA80-65E9-4784-8EDF-70A6CF5CC02C}"/>
              </a:ext>
            </a:extLst>
          </p:cNvPr>
          <p:cNvGrpSpPr/>
          <p:nvPr/>
        </p:nvGrpSpPr>
        <p:grpSpPr>
          <a:xfrm>
            <a:off x="7338653" y="1201432"/>
            <a:ext cx="4635275" cy="1478465"/>
            <a:chOff x="7338653" y="1201432"/>
            <a:chExt cx="4635275" cy="147846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DA72223-BD15-4A09-84AF-2286FDFC89EA}"/>
                </a:ext>
              </a:extLst>
            </p:cNvPr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097236-F020-420B-A2AD-BD9703A561B5}"/>
                </a:ext>
              </a:extLst>
            </p:cNvPr>
            <p:cNvSpPr txBox="1"/>
            <p:nvPr/>
          </p:nvSpPr>
          <p:spPr>
            <a:xfrm>
              <a:off x="7977321" y="1320358"/>
              <a:ext cx="3996607" cy="1359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회원이 선택한 상품을 결제하는 기능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상품정보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선택한 상품의 정보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예약자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 후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Session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 저장된 회원 정보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결제정보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방법 선택 및 총 결제금액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05163B-D953-4FDB-90B6-E91D63C80FA2}"/>
              </a:ext>
            </a:extLst>
          </p:cNvPr>
          <p:cNvGrpSpPr/>
          <p:nvPr/>
        </p:nvGrpSpPr>
        <p:grpSpPr>
          <a:xfrm>
            <a:off x="7328695" y="3225839"/>
            <a:ext cx="4924155" cy="967951"/>
            <a:chOff x="7328695" y="2957494"/>
            <a:chExt cx="4924155" cy="96795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CEACD00-C152-454C-A223-B1F8AA4D9ABB}"/>
                </a:ext>
              </a:extLst>
            </p:cNvPr>
            <p:cNvSpPr/>
            <p:nvPr/>
          </p:nvSpPr>
          <p:spPr>
            <a:xfrm>
              <a:off x="7328695" y="2957494"/>
              <a:ext cx="626400" cy="626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8D3915-2AAC-479B-9B49-3083F726EB10}"/>
                </a:ext>
              </a:extLst>
            </p:cNvPr>
            <p:cNvSpPr txBox="1"/>
            <p:nvPr/>
          </p:nvSpPr>
          <p:spPr>
            <a:xfrm>
              <a:off x="7977321" y="3082970"/>
              <a:ext cx="4275529" cy="842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방법과 약관 안내 전체 동의 시 결제 활성화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아임포트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결제 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사용하여 결제 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실제적인 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처리 기능 구현 및 결제 데이터 전송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0B5B1E9-B8E2-4177-9556-727214DBACA2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D1744E-CB46-43AA-9BC0-D789DF7BDD04}"/>
              </a:ext>
            </a:extLst>
          </p:cNvPr>
          <p:cNvGrpSpPr/>
          <p:nvPr/>
        </p:nvGrpSpPr>
        <p:grpSpPr>
          <a:xfrm>
            <a:off x="7328695" y="4739732"/>
            <a:ext cx="4935377" cy="1893606"/>
            <a:chOff x="7328695" y="4739732"/>
            <a:chExt cx="4935377" cy="189360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849EBC4-549D-483C-886F-AE7DA83C0EF4}"/>
                </a:ext>
              </a:extLst>
            </p:cNvPr>
            <p:cNvSpPr/>
            <p:nvPr/>
          </p:nvSpPr>
          <p:spPr>
            <a:xfrm>
              <a:off x="7328695" y="4739732"/>
              <a:ext cx="626400" cy="626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16C26C6-A641-42B2-92AE-C04596EBFBBE}"/>
                </a:ext>
              </a:extLst>
            </p:cNvPr>
            <p:cNvSpPr txBox="1"/>
            <p:nvPr/>
          </p:nvSpPr>
          <p:spPr>
            <a:xfrm>
              <a:off x="7977321" y="4756734"/>
              <a:ext cx="4286751" cy="1876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성공 시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Ajax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통해 결제 데이터를 전송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하여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‘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결제내역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’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테이블에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insert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후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결제완료 페이지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(/</a:t>
              </a:r>
              <a:r>
                <a:rPr kumimoji="1" lang="en-US" altLang="ko-KR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payok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 이동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결제내역 확인 클릭 시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마이페이지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&gt;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내 예매내역으로 이동하여 조회 가능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7C0E8D-A373-D762-7CD9-515B81E5A040}"/>
              </a:ext>
            </a:extLst>
          </p:cNvPr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결제하기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536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결제완료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09D5A6-6BC8-458E-8DB7-8BB545452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5" t="36564" r="14845" b="27697"/>
          <a:stretch/>
        </p:blipFill>
        <p:spPr>
          <a:xfrm>
            <a:off x="633659" y="2020697"/>
            <a:ext cx="6265128" cy="299436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9F19A3D-D4FD-46C0-BD0D-60909B169F45}"/>
              </a:ext>
            </a:extLst>
          </p:cNvPr>
          <p:cNvGrpSpPr/>
          <p:nvPr/>
        </p:nvGrpSpPr>
        <p:grpSpPr>
          <a:xfrm>
            <a:off x="7338653" y="1201432"/>
            <a:ext cx="4635275" cy="1478465"/>
            <a:chOff x="7338653" y="1201432"/>
            <a:chExt cx="4635275" cy="1478465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C20CF3-A361-407F-9CFF-9986FFEBEC86}"/>
                </a:ext>
              </a:extLst>
            </p:cNvPr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5E6C4D-15CC-4219-BC8A-D3091D3086A3}"/>
                </a:ext>
              </a:extLst>
            </p:cNvPr>
            <p:cNvSpPr txBox="1"/>
            <p:nvPr/>
          </p:nvSpPr>
          <p:spPr>
            <a:xfrm>
              <a:off x="7977321" y="1320358"/>
              <a:ext cx="3996607" cy="1359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회원이 선택한 상품을 결제하는 기능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상품정보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선택한 상품의 정보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예약자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 후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Session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 저장된 회원 정보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결제정보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방법 선택 및 총 결제금액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B43B9C6-B848-4F5F-9AC7-4665A05817E2}"/>
              </a:ext>
            </a:extLst>
          </p:cNvPr>
          <p:cNvGrpSpPr/>
          <p:nvPr/>
        </p:nvGrpSpPr>
        <p:grpSpPr>
          <a:xfrm>
            <a:off x="7328695" y="3225839"/>
            <a:ext cx="4924155" cy="967951"/>
            <a:chOff x="7328695" y="2957494"/>
            <a:chExt cx="4924155" cy="96795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9DC3387-6A4E-4EE9-93A9-DBB7432DACBD}"/>
                </a:ext>
              </a:extLst>
            </p:cNvPr>
            <p:cNvSpPr/>
            <p:nvPr/>
          </p:nvSpPr>
          <p:spPr>
            <a:xfrm>
              <a:off x="7328695" y="2957494"/>
              <a:ext cx="626400" cy="626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624885-C1DF-49A8-8566-C2DE3704F17B}"/>
                </a:ext>
              </a:extLst>
            </p:cNvPr>
            <p:cNvSpPr txBox="1"/>
            <p:nvPr/>
          </p:nvSpPr>
          <p:spPr>
            <a:xfrm>
              <a:off x="7977321" y="3082970"/>
              <a:ext cx="4275529" cy="842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방법과 약관 안내 전체 동의 시 결제 활성화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아임포트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결제 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사용하여 결제 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실제적인 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처리 기능 구현 및 결제 데이터 전송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85CBB45-331B-45C3-A9A0-010F412E3085}"/>
              </a:ext>
            </a:extLst>
          </p:cNvPr>
          <p:cNvGrpSpPr/>
          <p:nvPr/>
        </p:nvGrpSpPr>
        <p:grpSpPr>
          <a:xfrm>
            <a:off x="7328695" y="4739732"/>
            <a:ext cx="4935377" cy="1893606"/>
            <a:chOff x="7328695" y="4739732"/>
            <a:chExt cx="4935377" cy="1893606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065FCFB-A01A-4706-80B5-389173BF94F2}"/>
                </a:ext>
              </a:extLst>
            </p:cNvPr>
            <p:cNvSpPr/>
            <p:nvPr/>
          </p:nvSpPr>
          <p:spPr>
            <a:xfrm>
              <a:off x="7328695" y="4739732"/>
              <a:ext cx="626400" cy="626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3D5677D-B504-4423-BC63-3D57633EEF7C}"/>
                </a:ext>
              </a:extLst>
            </p:cNvPr>
            <p:cNvSpPr txBox="1"/>
            <p:nvPr/>
          </p:nvSpPr>
          <p:spPr>
            <a:xfrm>
              <a:off x="7977321" y="4756734"/>
              <a:ext cx="4286751" cy="1876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성공 시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Ajax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통해 결제 데이터를 전송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하여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‘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결제내역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’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테이블에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insert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후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결제완료 페이지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(/</a:t>
              </a:r>
              <a:r>
                <a:rPr kumimoji="1" lang="en-US" altLang="ko-KR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payok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 이동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결제내역 확인 클릭 시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마이페이지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&gt;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내 예매내역으로 이동하여 조회 가능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02F26E-3314-4C36-FD4C-803B276AB591}"/>
              </a:ext>
            </a:extLst>
          </p:cNvPr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결제하기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796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예약</a:t>
            </a:r>
            <a:r>
              <a:rPr kumimoji="1"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예매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9819460" y="296944"/>
            <a:ext cx="188705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상품 결제하기 기능 코드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8625D-8776-4483-9F03-AFB3B8EDA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59" y="2186798"/>
            <a:ext cx="4496447" cy="452642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429CA2-34A2-4AFD-B3BB-12C5874ABAE7}"/>
              </a:ext>
            </a:extLst>
          </p:cNvPr>
          <p:cNvSpPr/>
          <p:nvPr/>
        </p:nvSpPr>
        <p:spPr>
          <a:xfrm>
            <a:off x="942680" y="4166646"/>
            <a:ext cx="2535811" cy="1951349"/>
          </a:xfrm>
          <a:prstGeom prst="rect">
            <a:avLst/>
          </a:prstGeom>
          <a:noFill/>
          <a:ln w="5715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FA10B-B078-41F3-9E88-34007D884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5" t="45089" r="35966" b="13674"/>
          <a:stretch/>
        </p:blipFill>
        <p:spPr>
          <a:xfrm>
            <a:off x="3358920" y="2145832"/>
            <a:ext cx="3743355" cy="2986720"/>
          </a:xfrm>
          <a:prstGeom prst="rect">
            <a:avLst/>
          </a:prstGeom>
          <a:ln w="57150">
            <a:solidFill>
              <a:srgbClr val="DD9696"/>
            </a:solidFill>
          </a:ln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6946D1D-A633-4098-A6A1-72CC64900AD7}"/>
              </a:ext>
            </a:extLst>
          </p:cNvPr>
          <p:cNvCxnSpPr>
            <a:cxnSpLocks/>
            <a:stCxn id="18" idx="0"/>
            <a:endCxn id="3" idx="1"/>
          </p:cNvCxnSpPr>
          <p:nvPr/>
        </p:nvCxnSpPr>
        <p:spPr>
          <a:xfrm rot="5400000" flipH="1" flipV="1">
            <a:off x="2521026" y="3328752"/>
            <a:ext cx="527454" cy="1148334"/>
          </a:xfrm>
          <a:prstGeom prst="bentConnector2">
            <a:avLst/>
          </a:prstGeom>
          <a:ln w="57150">
            <a:solidFill>
              <a:srgbClr val="DD96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3DE583F-4D0D-4663-AC83-AEC6B51ED632}"/>
              </a:ext>
            </a:extLst>
          </p:cNvPr>
          <p:cNvSpPr txBox="1"/>
          <p:nvPr/>
        </p:nvSpPr>
        <p:spPr>
          <a:xfrm>
            <a:off x="618198" y="1479192"/>
            <a:ext cx="4066370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IMPORT API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및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Ajax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통해 결제 기능 구현</a:t>
            </a:r>
            <a:endParaRPr kumimoji="1" lang="en-US" altLang="ko-KR" sz="1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EFAAC63-2FB8-4BC9-9393-5DB8ABAC748D}"/>
              </a:ext>
            </a:extLst>
          </p:cNvPr>
          <p:cNvGrpSpPr/>
          <p:nvPr/>
        </p:nvGrpSpPr>
        <p:grpSpPr>
          <a:xfrm>
            <a:off x="7338653" y="1201432"/>
            <a:ext cx="4635275" cy="1478465"/>
            <a:chOff x="7338653" y="1201432"/>
            <a:chExt cx="4635275" cy="147846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DD8C9B9-B25B-4BE2-BBFC-DDDAE6AF83FA}"/>
                </a:ext>
              </a:extLst>
            </p:cNvPr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1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A6F2FE1-5231-4AA8-B5C6-96B95D2ED1A8}"/>
                </a:ext>
              </a:extLst>
            </p:cNvPr>
            <p:cNvSpPr txBox="1"/>
            <p:nvPr/>
          </p:nvSpPr>
          <p:spPr>
            <a:xfrm>
              <a:off x="7977321" y="1320358"/>
              <a:ext cx="3996607" cy="1359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회원이 선택한 상품을 결제하는 기능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상품정보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선택한 상품의 정보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예약자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 후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Session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 저장된 회원 정보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결제정보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-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방법 선택 및 총 결제금액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970F5F8-BEE5-44F3-A813-9E78C9442704}"/>
              </a:ext>
            </a:extLst>
          </p:cNvPr>
          <p:cNvGrpSpPr/>
          <p:nvPr/>
        </p:nvGrpSpPr>
        <p:grpSpPr>
          <a:xfrm>
            <a:off x="7328695" y="3225839"/>
            <a:ext cx="4924155" cy="967951"/>
            <a:chOff x="7328695" y="2957494"/>
            <a:chExt cx="4924155" cy="96795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6F69C06-4590-42A3-90D2-B2FEADDA5852}"/>
                </a:ext>
              </a:extLst>
            </p:cNvPr>
            <p:cNvSpPr/>
            <p:nvPr/>
          </p:nvSpPr>
          <p:spPr>
            <a:xfrm>
              <a:off x="7328695" y="2957494"/>
              <a:ext cx="626400" cy="626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2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5F156C-41FF-4FF8-B02B-46B5648423EC}"/>
                </a:ext>
              </a:extLst>
            </p:cNvPr>
            <p:cNvSpPr txBox="1"/>
            <p:nvPr/>
          </p:nvSpPr>
          <p:spPr>
            <a:xfrm>
              <a:off x="7977321" y="3082970"/>
              <a:ext cx="4275529" cy="8424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방법과 약관 안내 전체 동의 시 결제 활성화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b="1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아임포트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결제 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사용하여 결제 시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실제적인 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처리 기능 구현 및 결제 데이터 전송</a:t>
              </a:r>
              <a:endPara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56D8B18-21AD-4D96-BF49-F7BF59615784}"/>
              </a:ext>
            </a:extLst>
          </p:cNvPr>
          <p:cNvGrpSpPr/>
          <p:nvPr/>
        </p:nvGrpSpPr>
        <p:grpSpPr>
          <a:xfrm>
            <a:off x="7328695" y="4739732"/>
            <a:ext cx="4935377" cy="1893606"/>
            <a:chOff x="7328695" y="4739732"/>
            <a:chExt cx="4935377" cy="189360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EC81A23-46F7-4AC2-9479-D114BFBCB29B}"/>
                </a:ext>
              </a:extLst>
            </p:cNvPr>
            <p:cNvSpPr/>
            <p:nvPr/>
          </p:nvSpPr>
          <p:spPr>
            <a:xfrm>
              <a:off x="7328695" y="4739732"/>
              <a:ext cx="626400" cy="626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30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3</a:t>
              </a:r>
              <a:endParaRPr kumimoji="1" lang="ko-Kore-KR" altLang="en-US" sz="3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3F94F5C-C95D-41FD-9EB8-79D9A001090A}"/>
                </a:ext>
              </a:extLst>
            </p:cNvPr>
            <p:cNvSpPr txBox="1"/>
            <p:nvPr/>
          </p:nvSpPr>
          <p:spPr>
            <a:xfrm>
              <a:off x="7977321" y="4756734"/>
              <a:ext cx="4286751" cy="1876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 성공 시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Ajax</a:t>
              </a:r>
              <a:r>
                <a:rPr kumimoji="1" lang="ko-KR" altLang="en-US" sz="1400" b="1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통해 결제 데이터를 전송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하여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‘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결제내역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’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테이블에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insert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후 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결제완료 페이지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(/</a:t>
              </a:r>
              <a:r>
                <a:rPr kumimoji="1" lang="en-US" altLang="ko-KR" sz="140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payok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 이동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결제내역 확인 클릭 시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마이페이지 </a:t>
              </a:r>
              <a:r>
                <a:rPr kumimoji="1" lang="en-US" altLang="ko-KR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&gt; </a:t>
              </a:r>
              <a:r>
                <a:rPr kumimoji="1" lang="ko-KR" altLang="en-US" sz="140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내 예매내역으로 이동하여 조회 가능</a:t>
              </a: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20000"/>
                </a:lnSpc>
              </a:pPr>
              <a:endPara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0D927A-9DEE-275C-B74D-F17812A7E159}"/>
              </a:ext>
            </a:extLst>
          </p:cNvPr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결제하기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0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4717783" y="2747907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커뮤니티</a:t>
            </a:r>
            <a:endParaRPr kumimoji="1" lang="ko-Kore-KR" altLang="en-US" sz="54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28058E-DF11-83F7-854D-4F9C1F655EFD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41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-3294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201432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28695" y="2957494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28695" y="4739732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40" y="1683003"/>
            <a:ext cx="5317576" cy="485993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158368" y="1150674"/>
            <a:ext cx="3403496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회원들이 서로 여행 후기를 공유하고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동행을 구하거나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분실물을 제보하는 커뮤니티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31776" y="4756734"/>
            <a:ext cx="381065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insert / delete , 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신고할 경우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개수와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신고수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자동 업데이트하는 트리거 실행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31776" y="3002054"/>
            <a:ext cx="3414717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회원은 게시물 등록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등록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추천 등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커뮤니티의 기본적인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CRUD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할 수 있음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08094" y="2140496"/>
            <a:ext cx="371126" cy="175509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298370" y="1797397"/>
            <a:ext cx="2282545" cy="488606"/>
            <a:chOff x="8317032" y="1750742"/>
            <a:chExt cx="2282545" cy="488606"/>
          </a:xfrm>
        </p:grpSpPr>
        <p:grpSp>
          <p:nvGrpSpPr>
            <p:cNvPr id="66" name="그룹 65"/>
            <p:cNvGrpSpPr/>
            <p:nvPr/>
          </p:nvGrpSpPr>
          <p:grpSpPr>
            <a:xfrm>
              <a:off x="8464080" y="1827872"/>
              <a:ext cx="1935045" cy="325410"/>
              <a:chOff x="8948120" y="1784197"/>
              <a:chExt cx="1935045" cy="32541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F551D98-A2B4-6F40-9870-A220DB80FAF9}"/>
                  </a:ext>
                </a:extLst>
              </p:cNvPr>
              <p:cNvSpPr txBox="1"/>
              <p:nvPr/>
            </p:nvSpPr>
            <p:spPr>
              <a:xfrm>
                <a:off x="8948120" y="1784197"/>
                <a:ext cx="505267" cy="325410"/>
              </a:xfrm>
              <a:prstGeom prst="rect">
                <a:avLst/>
              </a:prstGeom>
              <a:noFill/>
              <a:ln w="19050">
                <a:solidFill>
                  <a:srgbClr val="97C45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ko-KR" altLang="en-US" sz="1400" b="1" spc="-150" dirty="0">
                    <a:solidFill>
                      <a:srgbClr val="8FBF4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리뷰</a:t>
                </a:r>
                <a:endParaRPr kumimoji="1" lang="en-US" altLang="ko-KR" sz="1400" b="1" spc="-150" dirty="0">
                  <a:solidFill>
                    <a:srgbClr val="8FBF4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F551D98-A2B4-6F40-9870-A220DB80FAF9}"/>
                  </a:ext>
                </a:extLst>
              </p:cNvPr>
              <p:cNvSpPr txBox="1"/>
              <p:nvPr/>
            </p:nvSpPr>
            <p:spPr>
              <a:xfrm>
                <a:off x="9663009" y="1784197"/>
                <a:ext cx="505267" cy="325410"/>
              </a:xfrm>
              <a:prstGeom prst="rect">
                <a:avLst/>
              </a:prstGeom>
              <a:noFill/>
              <a:ln w="19050">
                <a:solidFill>
                  <a:srgbClr val="4C65E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ko-KR" altLang="en-US" sz="1400" b="1" spc="-150" dirty="0">
                    <a:solidFill>
                      <a:srgbClr val="4C65E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동행</a:t>
                </a:r>
                <a:endParaRPr kumimoji="1" lang="en-US" altLang="ko-KR" sz="1400" b="1" spc="-150" dirty="0">
                  <a:solidFill>
                    <a:srgbClr val="4C65E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F551D98-A2B4-6F40-9870-A220DB80FAF9}"/>
                  </a:ext>
                </a:extLst>
              </p:cNvPr>
              <p:cNvSpPr txBox="1"/>
              <p:nvPr/>
            </p:nvSpPr>
            <p:spPr>
              <a:xfrm>
                <a:off x="10377898" y="1784197"/>
                <a:ext cx="505267" cy="325410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ko-KR" altLang="en-US" sz="1400" b="1" spc="-150" dirty="0">
                    <a:solidFill>
                      <a:schemeClr val="accent2">
                        <a:lumMod val="75000"/>
                      </a:schemeClr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분실</a:t>
                </a:r>
                <a:endParaRPr kumimoji="1" lang="en-US" altLang="ko-KR" sz="1400" b="1" spc="-150" dirty="0">
                  <a:solidFill>
                    <a:schemeClr val="accent2">
                      <a:lumMod val="7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8317032" y="1750742"/>
              <a:ext cx="2282545" cy="488606"/>
            </a:xfrm>
            <a:prstGeom prst="rect">
              <a:avLst/>
            </a:prstGeom>
            <a:noFill/>
            <a:ln w="38100">
              <a:solidFill>
                <a:srgbClr val="EE64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>
            <a:stCxn id="2" idx="3"/>
          </p:cNvCxnSpPr>
          <p:nvPr/>
        </p:nvCxnSpPr>
        <p:spPr>
          <a:xfrm flipV="1">
            <a:off x="1379220" y="2034073"/>
            <a:ext cx="589539" cy="194178"/>
          </a:xfrm>
          <a:prstGeom prst="line">
            <a:avLst/>
          </a:prstGeom>
          <a:ln w="38100">
            <a:solidFill>
              <a:srgbClr val="EE6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960257" y="2036613"/>
            <a:ext cx="6120882" cy="0"/>
          </a:xfrm>
          <a:prstGeom prst="straightConnector1">
            <a:avLst/>
          </a:prstGeom>
          <a:ln w="38100">
            <a:solidFill>
              <a:srgbClr val="EE64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546428" y="583882"/>
            <a:ext cx="1568058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b="1" spc="-150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en-US" altLang="ko-KR" sz="1400" spc="-150" dirty="0" err="1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dreamjourney</a:t>
            </a:r>
            <a:r>
              <a:rPr kumimoji="1" lang="en-US" altLang="ko-KR" sz="1400" spc="-150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1E52E-5050-F26A-C9F1-2FCBEF96B917}"/>
              </a:ext>
            </a:extLst>
          </p:cNvPr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커뮤니티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D020E-DB49-23E0-4916-C94FE4980EA2}"/>
              </a:ext>
            </a:extLst>
          </p:cNvPr>
          <p:cNvSpPr txBox="1"/>
          <p:nvPr/>
        </p:nvSpPr>
        <p:spPr>
          <a:xfrm>
            <a:off x="10648213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커뮤니티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382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1" t="6578" r="13709" b="9777"/>
          <a:stretch/>
        </p:blipFill>
        <p:spPr>
          <a:xfrm>
            <a:off x="488632" y="1853445"/>
            <a:ext cx="6611927" cy="3710776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201432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28695" y="2957494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28695" y="4739732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158368" y="1150674"/>
            <a:ext cx="3403496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회원들이 서로 여행 후기를 공유하고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동행을 구하거나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분실물을 제보하는 커뮤니티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342781" y="1739361"/>
            <a:ext cx="1935045" cy="325410"/>
            <a:chOff x="8948120" y="1784197"/>
            <a:chExt cx="1935045" cy="3254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551D98-A2B4-6F40-9870-A220DB80FAF9}"/>
                </a:ext>
              </a:extLst>
            </p:cNvPr>
            <p:cNvSpPr txBox="1"/>
            <p:nvPr/>
          </p:nvSpPr>
          <p:spPr>
            <a:xfrm>
              <a:off x="8948120" y="1784197"/>
              <a:ext cx="505267" cy="325410"/>
            </a:xfrm>
            <a:prstGeom prst="rect">
              <a:avLst/>
            </a:prstGeom>
            <a:noFill/>
            <a:ln w="19050">
              <a:solidFill>
                <a:srgbClr val="97C45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spc="-150" dirty="0">
                  <a:solidFill>
                    <a:srgbClr val="8FBF4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리뷰</a:t>
              </a:r>
              <a:endParaRPr kumimoji="1" lang="en-US" altLang="ko-KR" sz="1400" b="1" spc="-150" dirty="0">
                <a:solidFill>
                  <a:srgbClr val="8FBF4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551D98-A2B4-6F40-9870-A220DB80FAF9}"/>
                </a:ext>
              </a:extLst>
            </p:cNvPr>
            <p:cNvSpPr txBox="1"/>
            <p:nvPr/>
          </p:nvSpPr>
          <p:spPr>
            <a:xfrm>
              <a:off x="9663009" y="1784197"/>
              <a:ext cx="505267" cy="325410"/>
            </a:xfrm>
            <a:prstGeom prst="rect">
              <a:avLst/>
            </a:prstGeom>
            <a:noFill/>
            <a:ln w="19050">
              <a:solidFill>
                <a:srgbClr val="4C65E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spc="-150" dirty="0">
                  <a:solidFill>
                    <a:srgbClr val="4C65E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동행</a:t>
              </a:r>
              <a:endParaRPr kumimoji="1" lang="en-US" altLang="ko-KR" sz="1400" b="1" spc="-150" dirty="0">
                <a:solidFill>
                  <a:srgbClr val="4C65E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551D98-A2B4-6F40-9870-A220DB80FAF9}"/>
                </a:ext>
              </a:extLst>
            </p:cNvPr>
            <p:cNvSpPr txBox="1"/>
            <p:nvPr/>
          </p:nvSpPr>
          <p:spPr>
            <a:xfrm>
              <a:off x="10377898" y="1784197"/>
              <a:ext cx="505267" cy="325410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spc="-150" dirty="0">
                  <a:solidFill>
                    <a:schemeClr val="accent2">
                      <a:lumMod val="7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분실</a:t>
              </a:r>
              <a:endParaRPr kumimoji="1" lang="en-US" altLang="ko-KR" sz="1400" b="1" spc="-150" dirty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31776" y="4756734"/>
            <a:ext cx="381065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insert / delete , 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신고할 경우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개수와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신고수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자동 업데이트하는 트리거 실행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250401" y="5999660"/>
            <a:ext cx="2719014" cy="609398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E64AC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동행 게시판은 게시판 상세보기에서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채팅방으로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입장할 수 있음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4352" y="5164079"/>
            <a:ext cx="715017" cy="317241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2" idx="2"/>
          </p:cNvCxnSpPr>
          <p:nvPr/>
        </p:nvCxnSpPr>
        <p:spPr>
          <a:xfrm>
            <a:off x="891861" y="5481320"/>
            <a:ext cx="0" cy="523240"/>
          </a:xfrm>
          <a:prstGeom prst="line">
            <a:avLst/>
          </a:prstGeom>
          <a:ln w="28575">
            <a:solidFill>
              <a:srgbClr val="EE6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31776" y="3002054"/>
            <a:ext cx="3414717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회원은 게시물 등록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등록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추천 등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커뮤니티의 기본적인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CRUD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할 수 있음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0040" y="2202024"/>
            <a:ext cx="6353274" cy="1754156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923314" y="2500604"/>
            <a:ext cx="2304662" cy="0"/>
          </a:xfrm>
          <a:prstGeom prst="line">
            <a:avLst/>
          </a:prstGeom>
          <a:ln w="38100">
            <a:solidFill>
              <a:srgbClr val="EE6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9208926" y="2485364"/>
            <a:ext cx="0" cy="456890"/>
          </a:xfrm>
          <a:prstGeom prst="straightConnector1">
            <a:avLst/>
          </a:prstGeom>
          <a:ln w="38100">
            <a:solidFill>
              <a:srgbClr val="EE64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546428" y="583882"/>
            <a:ext cx="1922321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b="1" spc="-150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en-US" altLang="ko-KR" sz="1400" spc="-150" dirty="0" err="1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dreamjourney</a:t>
            </a:r>
            <a:r>
              <a:rPr kumimoji="1" lang="en-US" altLang="ko-KR" sz="1400" spc="-150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en-US" altLang="ko-KR" sz="1400" spc="-150" dirty="0" err="1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boardDetail</a:t>
            </a:r>
            <a:endParaRPr kumimoji="1" lang="en-US" altLang="ko-KR" sz="1400" spc="-150" dirty="0">
              <a:solidFill>
                <a:srgbClr val="7F7F7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3B229-7735-4EA4-0E10-401D3CEF6C38}"/>
              </a:ext>
            </a:extLst>
          </p:cNvPr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커뮤니티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25F4F-664D-D908-43AE-82F315D6152C}"/>
              </a:ext>
            </a:extLst>
          </p:cNvPr>
          <p:cNvSpPr txBox="1"/>
          <p:nvPr/>
        </p:nvSpPr>
        <p:spPr>
          <a:xfrm>
            <a:off x="10648213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커뮤니티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500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9" y="2106438"/>
            <a:ext cx="6658520" cy="32596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768877" y="1447811"/>
            <a:ext cx="1917513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수 업데이트 트리거</a:t>
            </a:r>
            <a:endParaRPr kumimoji="1" lang="en-US" altLang="ko-KR" sz="14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745293" y="1580369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201432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28695" y="2957494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28695" y="4739732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158368" y="1150674"/>
            <a:ext cx="3403496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회원들이 서로 여행 후기를 공유하고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동행을 구하거나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분실물을 제보하는 커뮤니티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342781" y="1739361"/>
            <a:ext cx="1935045" cy="325410"/>
            <a:chOff x="8948120" y="1784197"/>
            <a:chExt cx="1935045" cy="3254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551D98-A2B4-6F40-9870-A220DB80FAF9}"/>
                </a:ext>
              </a:extLst>
            </p:cNvPr>
            <p:cNvSpPr txBox="1"/>
            <p:nvPr/>
          </p:nvSpPr>
          <p:spPr>
            <a:xfrm>
              <a:off x="8948120" y="1784197"/>
              <a:ext cx="505267" cy="325410"/>
            </a:xfrm>
            <a:prstGeom prst="rect">
              <a:avLst/>
            </a:prstGeom>
            <a:noFill/>
            <a:ln w="19050">
              <a:solidFill>
                <a:srgbClr val="97C45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spc="-150" dirty="0">
                  <a:solidFill>
                    <a:srgbClr val="8FBF4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리뷰</a:t>
              </a:r>
              <a:endParaRPr kumimoji="1" lang="en-US" altLang="ko-KR" sz="1400" b="1" spc="-150" dirty="0">
                <a:solidFill>
                  <a:srgbClr val="8FBF4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551D98-A2B4-6F40-9870-A220DB80FAF9}"/>
                </a:ext>
              </a:extLst>
            </p:cNvPr>
            <p:cNvSpPr txBox="1"/>
            <p:nvPr/>
          </p:nvSpPr>
          <p:spPr>
            <a:xfrm>
              <a:off x="9663009" y="1784197"/>
              <a:ext cx="505267" cy="325410"/>
            </a:xfrm>
            <a:prstGeom prst="rect">
              <a:avLst/>
            </a:prstGeom>
            <a:noFill/>
            <a:ln w="19050">
              <a:solidFill>
                <a:srgbClr val="4C65E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spc="-150" dirty="0">
                  <a:solidFill>
                    <a:srgbClr val="4C65E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동행</a:t>
              </a:r>
              <a:endParaRPr kumimoji="1" lang="en-US" altLang="ko-KR" sz="1400" b="1" spc="-150" dirty="0">
                <a:solidFill>
                  <a:srgbClr val="4C65E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551D98-A2B4-6F40-9870-A220DB80FAF9}"/>
                </a:ext>
              </a:extLst>
            </p:cNvPr>
            <p:cNvSpPr txBox="1"/>
            <p:nvPr/>
          </p:nvSpPr>
          <p:spPr>
            <a:xfrm>
              <a:off x="10377898" y="1784197"/>
              <a:ext cx="505267" cy="325410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b="1" spc="-150" dirty="0">
                  <a:solidFill>
                    <a:schemeClr val="accent2">
                      <a:lumMod val="7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분실</a:t>
              </a:r>
              <a:endParaRPr kumimoji="1" lang="en-US" altLang="ko-KR" sz="1400" b="1" spc="-150" dirty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31776" y="4756734"/>
            <a:ext cx="3810659" cy="609398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insert / delete , 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신고할 경우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개수와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신고수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자동 업데이트하는 트리거 실행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31776" y="3002054"/>
            <a:ext cx="3414717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회원은 게시물 등록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 등록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추천 등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커뮤니티의 기본적인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CRUD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할 수 있음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605004" y="5657347"/>
            <a:ext cx="6215713" cy="86793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EE64AC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tblFreeReply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테이블에 데이터 추가되면 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댓글이 추가된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번호를 구하고 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게시글의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댓글 수 컬럼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Ccount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값을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+1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하는 트리거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709747" y="5299791"/>
            <a:ext cx="0" cy="362456"/>
          </a:xfrm>
          <a:prstGeom prst="line">
            <a:avLst/>
          </a:prstGeom>
          <a:ln w="28575">
            <a:solidFill>
              <a:srgbClr val="EE64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7DE36AB-FB56-381F-DFC2-9CFC4D513C85}"/>
              </a:ext>
            </a:extLst>
          </p:cNvPr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커뮤니티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B09F9-43B9-B633-EF2E-3A40D0BDEEF1}"/>
              </a:ext>
            </a:extLst>
          </p:cNvPr>
          <p:cNvSpPr txBox="1"/>
          <p:nvPr/>
        </p:nvSpPr>
        <p:spPr>
          <a:xfrm>
            <a:off x="10648213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커뮤니티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4746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536579" y="296944"/>
            <a:ext cx="1169936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Spring Project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" b="1"/>
          <a:stretch/>
        </p:blipFill>
        <p:spPr>
          <a:xfrm>
            <a:off x="427616" y="2056670"/>
            <a:ext cx="3268895" cy="434057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411" b="1"/>
          <a:stretch/>
        </p:blipFill>
        <p:spPr>
          <a:xfrm>
            <a:off x="3829679" y="2056670"/>
            <a:ext cx="3214379" cy="43484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432069" y="1698047"/>
            <a:ext cx="2016899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동행 신청자 채팅 화면</a:t>
            </a:r>
            <a:endParaRPr kumimoji="1"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3828611" y="1690525"/>
            <a:ext cx="2627642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동행 </a:t>
            </a:r>
            <a:r>
              <a:rPr kumimoji="1" lang="ko-KR" altLang="en-US" sz="1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작성자 채팅 화면</a:t>
            </a:r>
            <a:endParaRPr kumimoji="1" lang="en-US" altLang="ko-KR" sz="16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201432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28695" y="2866185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28695" y="4739732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239733" y="987985"/>
            <a:ext cx="2805576" cy="1053333"/>
            <a:chOff x="8622332" y="1087703"/>
            <a:chExt cx="2805576" cy="105333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551D98-A2B4-6F40-9870-A220DB80FAF9}"/>
                </a:ext>
              </a:extLst>
            </p:cNvPr>
            <p:cNvSpPr txBox="1"/>
            <p:nvPr/>
          </p:nvSpPr>
          <p:spPr>
            <a:xfrm>
              <a:off x="8658967" y="1452170"/>
              <a:ext cx="2709396" cy="325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spc="-15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게시글</a:t>
              </a:r>
              <a:r>
                <a:rPr kumimoji="1" lang="ko-KR" altLang="en-US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작성 후</a:t>
              </a:r>
              <a:r>
                <a:rPr kumimoji="1" lang="en-US" altLang="ko-KR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, </a:t>
              </a:r>
              <a:r>
                <a:rPr kumimoji="1" lang="ko-KR" altLang="en-US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채팅 버튼 클릭하여 </a:t>
              </a:r>
              <a:endPara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551D98-A2B4-6F40-9870-A220DB80FAF9}"/>
                </a:ext>
              </a:extLst>
            </p:cNvPr>
            <p:cNvSpPr txBox="1"/>
            <p:nvPr/>
          </p:nvSpPr>
          <p:spPr>
            <a:xfrm>
              <a:off x="8622332" y="1087703"/>
              <a:ext cx="2805576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함께 여행할 </a:t>
              </a:r>
              <a:r>
                <a:rPr kumimoji="1" lang="ko-KR" altLang="en-US" sz="1400" spc="-150" dirty="0" err="1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메이트를</a:t>
              </a:r>
              <a:r>
                <a:rPr kumimoji="1" lang="ko-KR" altLang="en-US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찾기 위한 기능</a:t>
              </a:r>
              <a:endPara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551D98-A2B4-6F40-9870-A220DB80FAF9}"/>
                </a:ext>
              </a:extLst>
            </p:cNvPr>
            <p:cNvSpPr txBox="1"/>
            <p:nvPr/>
          </p:nvSpPr>
          <p:spPr>
            <a:xfrm>
              <a:off x="8658967" y="1790171"/>
              <a:ext cx="2601994" cy="35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400" spc="-150" dirty="0"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동행을 원하는 회원끼리 채팅 가능</a:t>
              </a:r>
              <a:endPara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" t="411" r="850" b="76150"/>
          <a:stretch/>
        </p:blipFill>
        <p:spPr>
          <a:xfrm>
            <a:off x="8342781" y="2930528"/>
            <a:ext cx="2801162" cy="899527"/>
          </a:xfrm>
          <a:prstGeom prst="rect">
            <a:avLst/>
          </a:prstGeom>
          <a:ln w="57150">
            <a:solidFill>
              <a:srgbClr val="EE64AC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39733" y="2528715"/>
            <a:ext cx="312617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제목과 동일한 이름의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채팅방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생성</a:t>
            </a: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39733" y="4611095"/>
            <a:ext cx="349005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세션에 저장된 닉네임에 따라 채팅 참여자 구분</a:t>
            </a: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t="41487" r="36765" b="52316"/>
          <a:stretch/>
        </p:blipFill>
        <p:spPr>
          <a:xfrm>
            <a:off x="8438954" y="5022011"/>
            <a:ext cx="2419374" cy="694669"/>
          </a:xfrm>
          <a:prstGeom prst="rect">
            <a:avLst/>
          </a:prstGeom>
          <a:ln w="57150">
            <a:solidFill>
              <a:srgbClr val="EE64AC"/>
            </a:solidFill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4" t="53113" r="36778" b="40903"/>
          <a:stretch/>
        </p:blipFill>
        <p:spPr>
          <a:xfrm>
            <a:off x="8467690" y="5925394"/>
            <a:ext cx="2390638" cy="743754"/>
          </a:xfrm>
          <a:prstGeom prst="rect">
            <a:avLst/>
          </a:prstGeom>
          <a:ln w="57150">
            <a:solidFill>
              <a:srgbClr val="EE64AC"/>
            </a:solidFill>
          </a:ln>
        </p:spPr>
      </p:pic>
      <p:sp>
        <p:nvSpPr>
          <p:cNvPr id="57" name="직사각형 56"/>
          <p:cNvSpPr/>
          <p:nvPr/>
        </p:nvSpPr>
        <p:spPr>
          <a:xfrm>
            <a:off x="9965306" y="5044680"/>
            <a:ext cx="534163" cy="277777"/>
          </a:xfrm>
          <a:prstGeom prst="rect">
            <a:avLst/>
          </a:prstGeom>
          <a:solidFill>
            <a:srgbClr val="F6C30A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8690982" y="6070533"/>
            <a:ext cx="534163" cy="277777"/>
          </a:xfrm>
          <a:prstGeom prst="rect">
            <a:avLst/>
          </a:prstGeom>
          <a:solidFill>
            <a:srgbClr val="F6C30A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885665" y="2705876"/>
            <a:ext cx="3102966" cy="223942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49078" y="3830055"/>
            <a:ext cx="307911" cy="144786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>
            <a:off x="5756989" y="3902448"/>
            <a:ext cx="2630091" cy="1059512"/>
          </a:xfrm>
          <a:prstGeom prst="straightConnector1">
            <a:avLst/>
          </a:prstGeom>
          <a:ln w="38100">
            <a:solidFill>
              <a:srgbClr val="EE64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981399" y="2705875"/>
            <a:ext cx="1269764" cy="208703"/>
          </a:xfrm>
          <a:prstGeom prst="straightConnector1">
            <a:avLst/>
          </a:prstGeom>
          <a:ln w="38100">
            <a:solidFill>
              <a:srgbClr val="EE64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546428" y="583882"/>
            <a:ext cx="391722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150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en-US" altLang="ko-KR" sz="1400" spc="-150" dirty="0" err="1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dreamjourney</a:t>
            </a:r>
            <a:r>
              <a:rPr kumimoji="1" lang="en-US" altLang="ko-KR" sz="1400" spc="-150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kumimoji="1" lang="en-US" altLang="ko-KR" sz="1400" spc="-150" dirty="0" err="1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chat?free_seq</a:t>
            </a:r>
            <a:r>
              <a:rPr kumimoji="1" lang="en-US" altLang="ko-KR" sz="1400" spc="-150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r>
              <a:rPr kumimoji="1" lang="ko-KR" altLang="en-US" sz="1400" spc="-150" dirty="0" err="1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글번호</a:t>
            </a:r>
            <a:r>
              <a:rPr kumimoji="1" lang="en-US" altLang="ko-KR" sz="1400" spc="-150" dirty="0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&amp;sender=</a:t>
            </a:r>
            <a:r>
              <a:rPr kumimoji="1" lang="ko-KR" altLang="en-US" sz="1400" spc="-150" dirty="0" err="1">
                <a:solidFill>
                  <a:srgbClr val="7F7F7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보내는이</a:t>
            </a:r>
            <a:endParaRPr kumimoji="1" lang="en-US" altLang="ko-KR" sz="1400" spc="-150" dirty="0">
              <a:solidFill>
                <a:srgbClr val="7F7F7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284B8-4134-FFCA-5EE9-E3DF37EFBE2A}"/>
              </a:ext>
            </a:extLst>
          </p:cNvPr>
          <p:cNvSpPr txBox="1"/>
          <p:nvPr/>
        </p:nvSpPr>
        <p:spPr>
          <a:xfrm>
            <a:off x="633662" y="101292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동행 채팅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0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2" y="1"/>
            <a:ext cx="1219200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570040" y="1221338"/>
            <a:ext cx="2742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Dream </a:t>
            </a:r>
            <a:r>
              <a:rPr kumimoji="1" lang="en-US" altLang="ko-Kore-KR" sz="24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Journey</a:t>
            </a:r>
            <a:endParaRPr kumimoji="1" lang="ko-Kore-KR" altLang="en-US" sz="24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2327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요구분석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570040" y="1791514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spc="-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요구분석</a:t>
            </a:r>
            <a:endParaRPr kumimoji="1" lang="ko-Kore-KR" altLang="en-US" sz="28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9DC51-2876-9042-A718-DFB5D330543A}"/>
              </a:ext>
            </a:extLst>
          </p:cNvPr>
          <p:cNvSpPr txBox="1"/>
          <p:nvPr/>
        </p:nvSpPr>
        <p:spPr>
          <a:xfrm>
            <a:off x="570040" y="3357267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계정기능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3F417-410E-AE4A-A8BE-B8FC9B1BE6F0}"/>
              </a:ext>
            </a:extLst>
          </p:cNvPr>
          <p:cNvSpPr txBox="1"/>
          <p:nvPr/>
        </p:nvSpPr>
        <p:spPr>
          <a:xfrm>
            <a:off x="624525" y="4178809"/>
            <a:ext cx="1829347" cy="2172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아이디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비밀번호 찾기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0F65350-A93F-7048-A5C8-747BB1C7F70C}"/>
              </a:ext>
            </a:extLst>
          </p:cNvPr>
          <p:cNvCxnSpPr>
            <a:cxnSpLocks/>
          </p:cNvCxnSpPr>
          <p:nvPr/>
        </p:nvCxnSpPr>
        <p:spPr>
          <a:xfrm>
            <a:off x="760545" y="2391038"/>
            <a:ext cx="417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E7011276-3EED-CE42-8615-CEF0DF38C371}"/>
              </a:ext>
            </a:extLst>
          </p:cNvPr>
          <p:cNvCxnSpPr>
            <a:cxnSpLocks/>
          </p:cNvCxnSpPr>
          <p:nvPr/>
        </p:nvCxnSpPr>
        <p:spPr>
          <a:xfrm>
            <a:off x="707827" y="1128242"/>
            <a:ext cx="417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30E76D-04C5-C87E-4768-C92DD07980E8}"/>
              </a:ext>
            </a:extLst>
          </p:cNvPr>
          <p:cNvSpPr txBox="1"/>
          <p:nvPr/>
        </p:nvSpPr>
        <p:spPr>
          <a:xfrm>
            <a:off x="5738784" y="3363171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예매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3AA6D-297B-26F3-9B56-29DFB8BA5DBE}"/>
              </a:ext>
            </a:extLst>
          </p:cNvPr>
          <p:cNvSpPr txBox="1"/>
          <p:nvPr/>
        </p:nvSpPr>
        <p:spPr>
          <a:xfrm>
            <a:off x="2857925" y="3370570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마이페이지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EBBA1-906B-CBC3-70E1-C65FD56D2A59}"/>
              </a:ext>
            </a:extLst>
          </p:cNvPr>
          <p:cNvSpPr txBox="1"/>
          <p:nvPr/>
        </p:nvSpPr>
        <p:spPr>
          <a:xfrm>
            <a:off x="7276391" y="3366612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커뮤니티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4B867-10C5-2991-9ED4-BFF72808B2FF}"/>
              </a:ext>
            </a:extLst>
          </p:cNvPr>
          <p:cNvSpPr txBox="1"/>
          <p:nvPr/>
        </p:nvSpPr>
        <p:spPr>
          <a:xfrm>
            <a:off x="9558859" y="3363171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채팅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23D625-1688-5675-D500-124E5783C405}"/>
              </a:ext>
            </a:extLst>
          </p:cNvPr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Spring_Project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C310BB8-7886-309B-7098-CC76129C611B}"/>
              </a:ext>
            </a:extLst>
          </p:cNvPr>
          <p:cNvGrpSpPr/>
          <p:nvPr/>
        </p:nvGrpSpPr>
        <p:grpSpPr>
          <a:xfrm>
            <a:off x="12052131" y="-156543"/>
            <a:ext cx="643203" cy="7603554"/>
            <a:chOff x="11863428" y="-156543"/>
            <a:chExt cx="885511" cy="760355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E2B06D4-275D-5D04-EEE3-E0D36051B5C6}"/>
                </a:ext>
              </a:extLst>
            </p:cNvPr>
            <p:cNvGrpSpPr/>
            <p:nvPr/>
          </p:nvGrpSpPr>
          <p:grpSpPr>
            <a:xfrm>
              <a:off x="11868717" y="-156543"/>
              <a:ext cx="880222" cy="6857999"/>
              <a:chOff x="11983109" y="671694"/>
              <a:chExt cx="880222" cy="6635976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DE1A3FC-AE98-7B44-9457-1A70E47A3134}"/>
                  </a:ext>
                </a:extLst>
              </p:cNvPr>
              <p:cNvSpPr/>
              <p:nvPr/>
            </p:nvSpPr>
            <p:spPr>
              <a:xfrm>
                <a:off x="11983109" y="671694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EC8695D-93A1-7946-B00B-FE5F50AA229C}"/>
                  </a:ext>
                </a:extLst>
              </p:cNvPr>
              <p:cNvSpPr/>
              <p:nvPr/>
            </p:nvSpPr>
            <p:spPr>
              <a:xfrm>
                <a:off x="11983109" y="2149765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D421884-9256-1C4D-A0FF-3F34EFE99592}"/>
                  </a:ext>
                </a:extLst>
              </p:cNvPr>
              <p:cNvSpPr/>
              <p:nvPr/>
            </p:nvSpPr>
            <p:spPr>
              <a:xfrm>
                <a:off x="11983109" y="3640362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2C226D9-D88E-1DF3-D1C9-9D29D134F30A}"/>
                  </a:ext>
                </a:extLst>
              </p:cNvPr>
              <p:cNvSpPr/>
              <p:nvPr/>
            </p:nvSpPr>
            <p:spPr>
              <a:xfrm>
                <a:off x="11988398" y="5130959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48D4E727-1793-4089-CF3F-ED3ED70B78BC}"/>
                  </a:ext>
                </a:extLst>
              </p:cNvPr>
              <p:cNvSpPr/>
              <p:nvPr/>
            </p:nvSpPr>
            <p:spPr>
              <a:xfrm>
                <a:off x="11988398" y="6609030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59E45DC-9920-5983-2965-6EC56B7F54CB}"/>
                </a:ext>
              </a:extLst>
            </p:cNvPr>
            <p:cNvGrpSpPr/>
            <p:nvPr/>
          </p:nvGrpSpPr>
          <p:grpSpPr>
            <a:xfrm>
              <a:off x="11863428" y="589012"/>
              <a:ext cx="880222" cy="6857999"/>
              <a:chOff x="11983109" y="671694"/>
              <a:chExt cx="880222" cy="6635976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3F028339-22D9-5902-5AF6-367435AD8A39}"/>
                  </a:ext>
                </a:extLst>
              </p:cNvPr>
              <p:cNvSpPr/>
              <p:nvPr/>
            </p:nvSpPr>
            <p:spPr>
              <a:xfrm>
                <a:off x="11983109" y="671694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7B0AC2C-5F74-6DF7-3682-B0A9FD4FD490}"/>
                  </a:ext>
                </a:extLst>
              </p:cNvPr>
              <p:cNvSpPr/>
              <p:nvPr/>
            </p:nvSpPr>
            <p:spPr>
              <a:xfrm>
                <a:off x="11983109" y="2149765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AC5ABFF6-17DC-CE2A-4143-1176073A0E78}"/>
                  </a:ext>
                </a:extLst>
              </p:cNvPr>
              <p:cNvSpPr/>
              <p:nvPr/>
            </p:nvSpPr>
            <p:spPr>
              <a:xfrm>
                <a:off x="11983109" y="3640362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3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2202A978-3237-63F5-2FE7-398468017718}"/>
                  </a:ext>
                </a:extLst>
              </p:cNvPr>
              <p:cNvSpPr/>
              <p:nvPr/>
            </p:nvSpPr>
            <p:spPr>
              <a:xfrm>
                <a:off x="11988398" y="5130959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1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8AB2D88-1690-16B4-7793-590695944E76}"/>
                  </a:ext>
                </a:extLst>
              </p:cNvPr>
              <p:cNvSpPr/>
              <p:nvPr/>
            </p:nvSpPr>
            <p:spPr>
              <a:xfrm>
                <a:off x="11988398" y="6609030"/>
                <a:ext cx="874933" cy="698640"/>
              </a:xfrm>
              <a:prstGeom prst="ellipse">
                <a:avLst/>
              </a:prstGeom>
              <a:solidFill>
                <a:schemeClr val="bg1"/>
              </a:solidFill>
              <a:ln w="1079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4000" b="1" dirty="0">
                    <a:latin typeface="Arial Black" panose="020B0604020202020204" pitchFamily="34" charset="0"/>
                    <a:cs typeface="Arial Black" panose="020B0604020202020204" pitchFamily="34" charset="0"/>
                  </a:rPr>
                  <a:t>2</a:t>
                </a:r>
                <a:endParaRPr kumimoji="1" lang="ko-Kore-KR" altLang="en-US" sz="4000" b="1" dirty="0">
                  <a:latin typeface="Arial Black" panose="020B0604020202020204" pitchFamily="34" charset="0"/>
                  <a:cs typeface="Arial Black" panose="020B0604020202020204" pitchFamily="34" charset="0"/>
                </a:endParaRPr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C405BC6-A1BB-EA64-3270-A8B02360DF88}"/>
              </a:ext>
            </a:extLst>
          </p:cNvPr>
          <p:cNvSpPr txBox="1"/>
          <p:nvPr/>
        </p:nvSpPr>
        <p:spPr>
          <a:xfrm>
            <a:off x="2857925" y="4133736"/>
            <a:ext cx="2374368" cy="224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정보 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일정 등록 </a:t>
            </a: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&amp; </a:t>
            </a: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확인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예매 내역 확인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리뷰 글 확인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내 즐겨찾기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175CCA-2FE4-CF9C-C47C-B870B2E79D3D}"/>
              </a:ext>
            </a:extLst>
          </p:cNvPr>
          <p:cNvSpPr txBox="1"/>
          <p:nvPr/>
        </p:nvSpPr>
        <p:spPr>
          <a:xfrm>
            <a:off x="5648692" y="4178808"/>
            <a:ext cx="1319592" cy="2098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교통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숙소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액티비티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59312A-C44E-D847-226F-62325940D79B}"/>
              </a:ext>
            </a:extLst>
          </p:cNvPr>
          <p:cNvSpPr txBox="1"/>
          <p:nvPr/>
        </p:nvSpPr>
        <p:spPr>
          <a:xfrm>
            <a:off x="7301804" y="4134142"/>
            <a:ext cx="1382110" cy="1174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여행 리뷰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4CE179-03F9-4541-351F-F9743FD1330C}"/>
              </a:ext>
            </a:extLst>
          </p:cNvPr>
          <p:cNvSpPr txBox="1"/>
          <p:nvPr/>
        </p:nvSpPr>
        <p:spPr>
          <a:xfrm>
            <a:off x="9500211" y="4134142"/>
            <a:ext cx="1805302" cy="1174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kumimoji="1" lang="ko-KR" altLang="en-US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고객센터 채팅</a:t>
            </a:r>
            <a:endParaRPr kumimoji="1" lang="en-US" altLang="ko-KR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723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5371809" y="2747907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채팅</a:t>
            </a:r>
            <a:endParaRPr kumimoji="1" lang="ko-Kore-KR" altLang="en-US" sz="54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28058E-DF11-83F7-854D-4F9C1F655EFD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72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173073" y="3702983"/>
            <a:ext cx="3462807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 후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Controller.java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session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사용하여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회원의 정보를 서버에 저장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" y="1923503"/>
            <a:ext cx="6109970" cy="24804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45" y="4750931"/>
            <a:ext cx="6104771" cy="19681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558659" y="1652511"/>
            <a:ext cx="374820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게시판 컨트롤러 </a:t>
            </a:r>
            <a:r>
              <a:rPr kumimoji="1" lang="en-US" altLang="ko-KR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(BoardController.java) </a:t>
            </a:r>
            <a:r>
              <a:rPr kumimoji="1" lang="ko-KR" altLang="en-US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 </a:t>
            </a:r>
            <a:r>
              <a:rPr kumimoji="1" lang="ko-KR" altLang="en-US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 호출</a:t>
            </a:r>
            <a:endParaRPr kumimoji="1" lang="en-US" altLang="ko-KR" sz="14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35075" y="1785069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568387" y="4469036"/>
            <a:ext cx="209243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 호출 </a:t>
            </a:r>
            <a:r>
              <a:rPr kumimoji="1" lang="en-US" altLang="ko-KR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 </a:t>
            </a:r>
            <a:r>
              <a:rPr kumimoji="1" lang="en-US" altLang="ko-KR" sz="1400" b="1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boardDetail.jsp</a:t>
            </a:r>
            <a:r>
              <a:rPr kumimoji="1" lang="en-US" altLang="ko-KR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35075" y="4598937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8042059" y="1785069"/>
            <a:ext cx="3724834" cy="1464939"/>
            <a:chOff x="8158368" y="885069"/>
            <a:chExt cx="3724834" cy="146493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E1A3FC-AE98-7B44-9457-1A70E47A3134}"/>
                </a:ext>
              </a:extLst>
            </p:cNvPr>
            <p:cNvSpPr/>
            <p:nvPr/>
          </p:nvSpPr>
          <p:spPr>
            <a:xfrm>
              <a:off x="8158368" y="918010"/>
              <a:ext cx="1431998" cy="1431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게시판</a:t>
              </a:r>
              <a:endParaRPr kumimoji="1" lang="ko-Kore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0DF0CCB-7036-FC49-957E-1F2005DF1269}"/>
                </a:ext>
              </a:extLst>
            </p:cNvPr>
            <p:cNvSpPr/>
            <p:nvPr/>
          </p:nvSpPr>
          <p:spPr>
            <a:xfrm>
              <a:off x="9300568" y="885069"/>
              <a:ext cx="1431998" cy="1431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상세</a:t>
              </a:r>
              <a:endParaRPr kumimoji="1" lang="en-US" altLang="ko-KR" sz="16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  <a:p>
              <a:pPr algn="ctr"/>
              <a:r>
                <a:rPr kumimoji="1" lang="ko-KR" altLang="en-US" sz="16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보기</a:t>
              </a:r>
              <a:endParaRPr kumimoji="1" lang="ko-Kore-KR" altLang="en-US" sz="16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68CBCB7-7124-E947-99F4-8341054968F4}"/>
                </a:ext>
              </a:extLst>
            </p:cNvPr>
            <p:cNvSpPr/>
            <p:nvPr/>
          </p:nvSpPr>
          <p:spPr>
            <a:xfrm>
              <a:off x="10451204" y="918010"/>
              <a:ext cx="1431998" cy="1431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채팅 호출</a:t>
              </a:r>
              <a:endParaRPr kumimoji="1" lang="ko-Kore-KR" altLang="en-US" sz="16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76368" y="1404333"/>
            <a:ext cx="825867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실행순서</a:t>
            </a:r>
            <a:endParaRPr kumimoji="1" lang="en-US" altLang="ko-KR" sz="14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8240225" y="1532073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173072" y="4900701"/>
            <a:ext cx="383604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상세보기 페이지에서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채팅창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호출하면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글번호와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세션에 저장된 닉네임 값을 주소로 하는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채팅창을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띄우도록 구현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03649" y="3405673"/>
            <a:ext cx="5159829" cy="429209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42" idx="1"/>
          </p:cNvCxnSpPr>
          <p:nvPr/>
        </p:nvCxnSpPr>
        <p:spPr>
          <a:xfrm>
            <a:off x="6363478" y="3601616"/>
            <a:ext cx="1809595" cy="406066"/>
          </a:xfrm>
          <a:prstGeom prst="straightConnector1">
            <a:avLst/>
          </a:prstGeom>
          <a:ln w="38100">
            <a:solidFill>
              <a:srgbClr val="EE64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B69220-64B8-8DDA-2636-EF52E679D2F3}"/>
              </a:ext>
            </a:extLst>
          </p:cNvPr>
          <p:cNvSpPr txBox="1"/>
          <p:nvPr/>
        </p:nvSpPr>
        <p:spPr>
          <a:xfrm>
            <a:off x="633662" y="101292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동행 채팅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6DB01-5AFF-4005-91C2-BFCF786877D2}"/>
              </a:ext>
            </a:extLst>
          </p:cNvPr>
          <p:cNvSpPr txBox="1"/>
          <p:nvPr/>
        </p:nvSpPr>
        <p:spPr>
          <a:xfrm>
            <a:off x="10593711" y="296944"/>
            <a:ext cx="111280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동행 채팅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19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소개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173073" y="3702983"/>
            <a:ext cx="3462807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 후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Controller.java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session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사용하여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회원의 정보를 서버에 저장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" y="1923503"/>
            <a:ext cx="6109970" cy="24804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45" y="4750931"/>
            <a:ext cx="6104771" cy="196810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558659" y="1652511"/>
            <a:ext cx="374820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게시판 컨트롤러 </a:t>
            </a:r>
            <a:r>
              <a:rPr kumimoji="1" lang="en-US" altLang="ko-KR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(BoardController.java) </a:t>
            </a:r>
            <a:r>
              <a:rPr kumimoji="1" lang="ko-KR" altLang="en-US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 </a:t>
            </a:r>
            <a:r>
              <a:rPr kumimoji="1" lang="ko-KR" altLang="en-US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 호출</a:t>
            </a:r>
            <a:endParaRPr kumimoji="1" lang="en-US" altLang="ko-KR" sz="14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35075" y="1785069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568387" y="4469036"/>
            <a:ext cx="209243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 호출 </a:t>
            </a:r>
            <a:r>
              <a:rPr kumimoji="1" lang="en-US" altLang="ko-KR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 </a:t>
            </a:r>
            <a:r>
              <a:rPr kumimoji="1" lang="en-US" altLang="ko-KR" sz="1400" b="1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boardDetail.jsp</a:t>
            </a:r>
            <a:r>
              <a:rPr kumimoji="1" lang="en-US" altLang="ko-KR" sz="1400" b="1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35075" y="4598937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8042059" y="1785069"/>
            <a:ext cx="3724834" cy="1464939"/>
            <a:chOff x="8158368" y="885069"/>
            <a:chExt cx="3724834" cy="146493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DE1A3FC-AE98-7B44-9457-1A70E47A3134}"/>
                </a:ext>
              </a:extLst>
            </p:cNvPr>
            <p:cNvSpPr/>
            <p:nvPr/>
          </p:nvSpPr>
          <p:spPr>
            <a:xfrm>
              <a:off x="8158368" y="918010"/>
              <a:ext cx="1431998" cy="1431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게시판</a:t>
              </a:r>
              <a:endParaRPr kumimoji="1" lang="ko-Kore-KR" altLang="en-US" sz="20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0DF0CCB-7036-FC49-957E-1F2005DF1269}"/>
                </a:ext>
              </a:extLst>
            </p:cNvPr>
            <p:cNvSpPr/>
            <p:nvPr/>
          </p:nvSpPr>
          <p:spPr>
            <a:xfrm>
              <a:off x="9300568" y="885069"/>
              <a:ext cx="1431998" cy="1431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상세</a:t>
              </a:r>
              <a:endParaRPr kumimoji="1" lang="en-US" altLang="ko-KR" sz="16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  <a:p>
              <a:pPr algn="ctr"/>
              <a:r>
                <a:rPr kumimoji="1" lang="ko-KR" altLang="en-US" sz="16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보기</a:t>
              </a:r>
              <a:endParaRPr kumimoji="1" lang="ko-Kore-KR" altLang="en-US" sz="16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68CBCB7-7124-E947-99F4-8341054968F4}"/>
                </a:ext>
              </a:extLst>
            </p:cNvPr>
            <p:cNvSpPr/>
            <p:nvPr/>
          </p:nvSpPr>
          <p:spPr>
            <a:xfrm>
              <a:off x="10451204" y="918010"/>
              <a:ext cx="1431998" cy="143199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Arial Black" panose="020B0604020202020204" pitchFamily="34" charset="0"/>
                  <a:cs typeface="Arial Black" panose="020B0604020202020204" pitchFamily="34" charset="0"/>
                </a:rPr>
                <a:t>채팅 호출</a:t>
              </a:r>
              <a:endParaRPr kumimoji="1" lang="ko-Kore-KR" altLang="en-US" sz="1600" b="1" dirty="0"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276368" y="1404333"/>
            <a:ext cx="825867" cy="325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실행순서</a:t>
            </a:r>
            <a:endParaRPr kumimoji="1" lang="en-US" altLang="ko-KR" sz="1400" b="1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8240225" y="1532073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173072" y="4521987"/>
            <a:ext cx="383604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게시글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상세보기 페이지에서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채팅창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호출하면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글번호와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세션에 저장된 닉네임 값을 주소로 하는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채팅창을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띄우도록 구현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" name="직선 화살표 연결선 5"/>
          <p:cNvCxnSpPr>
            <a:stCxn id="3" idx="3"/>
            <a:endCxn id="42" idx="1"/>
          </p:cNvCxnSpPr>
          <p:nvPr/>
        </p:nvCxnSpPr>
        <p:spPr>
          <a:xfrm flipV="1">
            <a:off x="2586175" y="4007682"/>
            <a:ext cx="5586898" cy="1591842"/>
          </a:xfrm>
          <a:prstGeom prst="straightConnector1">
            <a:avLst/>
          </a:prstGeom>
          <a:ln w="38100">
            <a:solidFill>
              <a:srgbClr val="EE64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22641" y="5430416"/>
            <a:ext cx="1963534" cy="338215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77440" y="6258560"/>
            <a:ext cx="3169920" cy="218440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5" idx="3"/>
          </p:cNvCxnSpPr>
          <p:nvPr/>
        </p:nvCxnSpPr>
        <p:spPr>
          <a:xfrm flipV="1">
            <a:off x="5547360" y="6362700"/>
            <a:ext cx="2494699" cy="5080"/>
          </a:xfrm>
          <a:prstGeom prst="straightConnector1">
            <a:avLst/>
          </a:prstGeom>
          <a:ln w="38100">
            <a:solidFill>
              <a:srgbClr val="EE64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173073" y="5879350"/>
            <a:ext cx="3054041" cy="867930"/>
          </a:xfrm>
          <a:prstGeom prst="rect">
            <a:avLst/>
          </a:prstGeom>
          <a:noFill/>
          <a:ln w="38100">
            <a:solidFill>
              <a:srgbClr val="EE64AC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Free_seq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동행 게시판 글 번호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Sender :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메시지 </a:t>
            </a:r>
            <a:r>
              <a:rPr kumimoji="1" lang="ko-KR" altLang="en-US" sz="1400" spc="-150" dirty="0" err="1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보내는이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&gt; 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세션에 저장된 </a:t>
            </a:r>
            <a: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nickname</a:t>
            </a: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으로 주소 연결</a:t>
            </a:r>
            <a:endParaRPr kumimoji="1" lang="en-US" altLang="ko-KR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2FC702-8886-6979-87DF-50FFE12B9452}"/>
              </a:ext>
            </a:extLst>
          </p:cNvPr>
          <p:cNvSpPr txBox="1"/>
          <p:nvPr/>
        </p:nvSpPr>
        <p:spPr>
          <a:xfrm>
            <a:off x="633662" y="101292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동행 채팅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3FA2A-7714-49B9-808E-9366E0BEBAA5}"/>
              </a:ext>
            </a:extLst>
          </p:cNvPr>
          <p:cNvSpPr txBox="1"/>
          <p:nvPr/>
        </p:nvSpPr>
        <p:spPr>
          <a:xfrm>
            <a:off x="10648213" y="296944"/>
            <a:ext cx="105830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커뮤니티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82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4615191" y="2747907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시연 영상</a:t>
            </a:r>
            <a:endParaRPr kumimoji="1" lang="ko-Kore-KR" altLang="en-US" sz="54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28058E-DF11-83F7-854D-4F9C1F655EFD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41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570040" y="2716799"/>
            <a:ext cx="3597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r>
              <a:rPr kumimoji="1" lang="en-US" altLang="ko-KR" sz="5400" b="1" spc="-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ore-KR" altLang="en-US" sz="54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3D6BDC-42B7-2746-A7A3-3901C8777503}"/>
              </a:ext>
            </a:extLst>
          </p:cNvPr>
          <p:cNvSpPr txBox="1"/>
          <p:nvPr/>
        </p:nvSpPr>
        <p:spPr>
          <a:xfrm>
            <a:off x="657723" y="2148755"/>
            <a:ext cx="1888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Dream </a:t>
            </a:r>
            <a:r>
              <a:rPr kumimoji="1" lang="en-US" altLang="ko-Kore-KR" sz="1600" b="1" dirty="0">
                <a:solidFill>
                  <a:srgbClr val="F6C30A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Journey</a:t>
            </a:r>
            <a:endParaRPr kumimoji="1" lang="ko-Kore-KR" altLang="en-US" sz="1600" b="1" dirty="0">
              <a:solidFill>
                <a:srgbClr val="F6C30A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DAF73F-5ADD-CE48-98E9-25C724B7EFAC}"/>
              </a:ext>
            </a:extLst>
          </p:cNvPr>
          <p:cNvSpPr txBox="1"/>
          <p:nvPr/>
        </p:nvSpPr>
        <p:spPr>
          <a:xfrm>
            <a:off x="657723" y="4181694"/>
            <a:ext cx="4976042" cy="84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김태완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김완진</a:t>
            </a:r>
            <a:r>
              <a:rPr lang="ko-KR" altLang="en-US" sz="1400" dirty="0"/>
              <a:t> </a:t>
            </a:r>
            <a:r>
              <a:rPr lang="en-US" altLang="ko-KR" sz="1400" dirty="0"/>
              <a:t>| </a:t>
            </a:r>
            <a:r>
              <a:rPr lang="ko-KR" altLang="en-US" sz="1400" dirty="0"/>
              <a:t>양진영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오소엽</a:t>
            </a:r>
            <a:r>
              <a:rPr lang="ko-KR" altLang="en-US" sz="1400" dirty="0"/>
              <a:t> </a:t>
            </a:r>
            <a:r>
              <a:rPr lang="en-US" altLang="ko-KR" sz="1400" dirty="0"/>
              <a:t>| </a:t>
            </a:r>
            <a:r>
              <a:rPr lang="ko-KR" altLang="en-US" sz="1400" dirty="0"/>
              <a:t>유희윤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이동재</a:t>
            </a:r>
            <a:r>
              <a:rPr lang="ko-KR" altLang="en-US" sz="1400" dirty="0"/>
              <a:t> </a:t>
            </a:r>
            <a:r>
              <a:rPr lang="en-US" altLang="ko-KR" sz="1400" dirty="0"/>
              <a:t>| </a:t>
            </a:r>
            <a:r>
              <a:rPr lang="ko-KR" altLang="en-US" sz="1400" dirty="0" err="1"/>
              <a:t>조연우</a:t>
            </a:r>
            <a:r>
              <a:rPr lang="ko-KR" altLang="en-US" sz="1400" dirty="0"/>
              <a:t> </a:t>
            </a:r>
            <a:endParaRPr kumimoji="1" lang="ko-Kore-KR" altLang="en-US" sz="1400" spc="-150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br>
              <a:rPr kumimoji="1" lang="en-US" altLang="ko-KR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30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893193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설계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627692" y="977430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pc="-300" dirty="0">
                <a:latin typeface="Malgun Gothic" panose="020B0503020000020004" pitchFamily="34" charset="-127"/>
                <a:ea typeface="Malgun Gothic" panose="020B0503020000020004" pitchFamily="34" charset="-127"/>
                <a:cs typeface="Arial Black" panose="020B0604020202020204" pitchFamily="34" charset="0"/>
              </a:rPr>
              <a:t>ERD</a:t>
            </a:r>
            <a:endParaRPr kumimoji="1" lang="ko-Kore-KR" altLang="en-US" sz="28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406E1B-0A9D-D343-A5DC-CDCFDA6AEC9A}"/>
              </a:ext>
            </a:extLst>
          </p:cNvPr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시인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F30EC3-5294-0744-B69C-47F1C3E5403B}"/>
              </a:ext>
            </a:extLst>
          </p:cNvPr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토끼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2CDC915C-82F5-304C-A412-525E0A1AAE43}"/>
              </a:ext>
            </a:extLst>
          </p:cNvPr>
          <p:cNvCxnSpPr>
            <a:cxnSpLocks/>
          </p:cNvCxnSpPr>
          <p:nvPr/>
        </p:nvCxnSpPr>
        <p:spPr>
          <a:xfrm>
            <a:off x="760642" y="855663"/>
            <a:ext cx="101025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33700EE-099D-98D8-AC01-C73993D1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46" y="12238"/>
            <a:ext cx="8832101" cy="6676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Spring_Project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00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1"/>
            <a:ext cx="12189807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4D080-3E1B-287E-6A16-B870E2916138}"/>
              </a:ext>
            </a:extLst>
          </p:cNvPr>
          <p:cNvSpPr txBox="1"/>
          <p:nvPr/>
        </p:nvSpPr>
        <p:spPr>
          <a:xfrm>
            <a:off x="3379218" y="2518711"/>
            <a:ext cx="56044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b="1" dirty="0">
                <a:solidFill>
                  <a:schemeClr val="bg1"/>
                </a:solidFill>
              </a:rPr>
              <a:t>기능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F87648-50F0-C93C-CBF5-7B30F8CB3072}"/>
              </a:ext>
            </a:extLst>
          </p:cNvPr>
          <p:cNvSpPr/>
          <p:nvPr/>
        </p:nvSpPr>
        <p:spPr>
          <a:xfrm>
            <a:off x="2016447" y="2012899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9C40A-CB53-1954-E132-344E39E8FEF3}"/>
              </a:ext>
            </a:extLst>
          </p:cNvPr>
          <p:cNvSpPr txBox="1"/>
          <p:nvPr/>
        </p:nvSpPr>
        <p:spPr>
          <a:xfrm>
            <a:off x="697285" y="258311"/>
            <a:ext cx="210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Dream </a:t>
            </a:r>
            <a:r>
              <a:rPr kumimoji="1" lang="en-US" altLang="ko-Kore-KR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Journey</a:t>
            </a:r>
            <a:endParaRPr kumimoji="1" lang="ko-Kore-KR" altLang="en-US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389C6-14CE-79AA-0DC7-7105995EF1E8}"/>
              </a:ext>
            </a:extLst>
          </p:cNvPr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0" eaLnBrk="1" latinLnBrk="0" hangingPunct="1">
              <a:lnSpc>
                <a:spcPct val="120000"/>
              </a:lnSpc>
            </a:pPr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Spring_Project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417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4727472" y="2747907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계정기능</a:t>
            </a:r>
            <a:endParaRPr kumimoji="1" lang="ko-Kore-KR" altLang="en-US" sz="5400" b="1" spc="-300" dirty="0"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28058E-DF11-83F7-854D-4F9C1F655EFD}"/>
              </a:ext>
            </a:extLst>
          </p:cNvPr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7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4F09-4B32-A94B-9F54-7139190D7DE0}"/>
              </a:ext>
            </a:extLst>
          </p:cNvPr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계정 기능</a:t>
            </a:r>
            <a:endParaRPr kumimoji="1" lang="en-US" altLang="ko-KR" sz="1200" b="1" spc="-150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E2509FC-8028-9446-A518-E58B11A7BA0D}"/>
              </a:ext>
            </a:extLst>
          </p:cNvPr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69CD1-CBA9-E049-9205-679C0610108A}"/>
              </a:ext>
            </a:extLst>
          </p:cNvPr>
          <p:cNvSpPr txBox="1"/>
          <p:nvPr/>
        </p:nvSpPr>
        <p:spPr>
          <a:xfrm>
            <a:off x="10802100" y="296944"/>
            <a:ext cx="904415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DE1A3FC-AE98-7B44-9457-1A70E47A3134}"/>
              </a:ext>
            </a:extLst>
          </p:cNvPr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C8695D-93A1-7946-B00B-FE5F50AA229C}"/>
              </a:ext>
            </a:extLst>
          </p:cNvPr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421884-9256-1C4D-A0FF-3F34EFE99592}"/>
              </a:ext>
            </a:extLst>
          </p:cNvPr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079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b="1" dirty="0"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F551D98-A2B4-6F40-9870-A220DB80FAF9}"/>
              </a:ext>
            </a:extLst>
          </p:cNvPr>
          <p:cNvSpPr txBox="1"/>
          <p:nvPr/>
        </p:nvSpPr>
        <p:spPr>
          <a:xfrm>
            <a:off x="8091660" y="1606378"/>
            <a:ext cx="2831224" cy="58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 창에서 </a:t>
            </a: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카카오 로그인과  </a:t>
            </a:r>
            <a:endParaRPr kumimoji="1" lang="en-US" altLang="ko-KR" sz="1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이메일 로그인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선택 가능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A064CA-6F49-48E5-8FA4-9F86A4CCA53F}"/>
              </a:ext>
            </a:extLst>
          </p:cNvPr>
          <p:cNvSpPr/>
          <p:nvPr/>
        </p:nvSpPr>
        <p:spPr>
          <a:xfrm>
            <a:off x="806492" y="2710082"/>
            <a:ext cx="1319752" cy="268787"/>
          </a:xfrm>
          <a:prstGeom prst="rect">
            <a:avLst/>
          </a:prstGeom>
          <a:noFill/>
          <a:ln w="38100">
            <a:solidFill>
              <a:srgbClr val="DD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2E518A-8951-4FF9-87A3-6FCC0F6CD71A}"/>
              </a:ext>
            </a:extLst>
          </p:cNvPr>
          <p:cNvSpPr txBox="1"/>
          <p:nvPr/>
        </p:nvSpPr>
        <p:spPr>
          <a:xfrm>
            <a:off x="8091660" y="4932929"/>
            <a:ext cx="4213013" cy="135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이메일을 통한 로그인은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입력한 이메일과 입력한 비밀번호를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select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한 후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DB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 등록되어 있는 이메일과 비밀번호가 존재하면 로그인을 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400" b="1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B1042-709A-A577-D2A4-387987E6A297}"/>
              </a:ext>
            </a:extLst>
          </p:cNvPr>
          <p:cNvSpPr txBox="1"/>
          <p:nvPr/>
        </p:nvSpPr>
        <p:spPr>
          <a:xfrm>
            <a:off x="707827" y="4512598"/>
            <a:ext cx="869149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 창</a:t>
            </a: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F3B90A-F1F0-9FB8-D50B-0C8D6757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42" y="2343729"/>
            <a:ext cx="2244121" cy="2010040"/>
          </a:xfrm>
          <a:prstGeom prst="rect">
            <a:avLst/>
          </a:prstGeom>
        </p:spPr>
      </p:pic>
      <p:cxnSp>
        <p:nvCxnSpPr>
          <p:cNvPr id="8" name="직선 연결선[R] 24">
            <a:extLst>
              <a:ext uri="{FF2B5EF4-FFF2-40B4-BE49-F238E27FC236}">
                <a16:creationId xmlns:a16="http://schemas.microsoft.com/office/drawing/2014/main" id="{8883C034-F9FE-A3E5-5DE6-1443566A35D9}"/>
              </a:ext>
            </a:extLst>
          </p:cNvPr>
          <p:cNvCxnSpPr>
            <a:cxnSpLocks/>
          </p:cNvCxnSpPr>
          <p:nvPr/>
        </p:nvCxnSpPr>
        <p:spPr>
          <a:xfrm>
            <a:off x="806983" y="4464884"/>
            <a:ext cx="417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C310DD1-ACAC-4831-45F9-E445EFE1AE05}"/>
              </a:ext>
            </a:extLst>
          </p:cNvPr>
          <p:cNvSpPr/>
          <p:nvPr/>
        </p:nvSpPr>
        <p:spPr>
          <a:xfrm rot="20114868">
            <a:off x="3292956" y="2238504"/>
            <a:ext cx="352568" cy="398434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E301B4D-1E07-0ADF-7726-217C57E60ADC}"/>
              </a:ext>
            </a:extLst>
          </p:cNvPr>
          <p:cNvSpPr/>
          <p:nvPr/>
        </p:nvSpPr>
        <p:spPr>
          <a:xfrm rot="1454654">
            <a:off x="3294110" y="3831633"/>
            <a:ext cx="347118" cy="398434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DA2CEE-42B9-AB93-6399-07E7B1A9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14" y="3960661"/>
            <a:ext cx="2145386" cy="19382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ECE4DC-A720-76EA-FE5E-4C06B2D9D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434" y="1040021"/>
            <a:ext cx="2145386" cy="18605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C3B51E-B42E-8EF7-C969-11303551A96D}"/>
              </a:ext>
            </a:extLst>
          </p:cNvPr>
          <p:cNvSpPr txBox="1"/>
          <p:nvPr/>
        </p:nvSpPr>
        <p:spPr>
          <a:xfrm>
            <a:off x="3731514" y="3016622"/>
            <a:ext cx="139333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카카오 로그인 창</a:t>
            </a: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1" name="직선 연결선[R] 24">
            <a:extLst>
              <a:ext uri="{FF2B5EF4-FFF2-40B4-BE49-F238E27FC236}">
                <a16:creationId xmlns:a16="http://schemas.microsoft.com/office/drawing/2014/main" id="{F7ED0B18-8756-69B3-EC11-57867F8ACF85}"/>
              </a:ext>
            </a:extLst>
          </p:cNvPr>
          <p:cNvCxnSpPr>
            <a:cxnSpLocks/>
          </p:cNvCxnSpPr>
          <p:nvPr/>
        </p:nvCxnSpPr>
        <p:spPr>
          <a:xfrm>
            <a:off x="3830670" y="2968908"/>
            <a:ext cx="417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04454B-0CC3-3605-0B5B-83A4E1C7AB40}"/>
              </a:ext>
            </a:extLst>
          </p:cNvPr>
          <p:cNvSpPr txBox="1"/>
          <p:nvPr/>
        </p:nvSpPr>
        <p:spPr>
          <a:xfrm>
            <a:off x="3732434" y="6081650"/>
            <a:ext cx="139333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spc="-15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아이디 로그인 창</a:t>
            </a:r>
            <a:endParaRPr kumimoji="1" lang="ko-Kore-KR" altLang="en-US" sz="1400" spc="-15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3" name="직선 연결선[R] 24">
            <a:extLst>
              <a:ext uri="{FF2B5EF4-FFF2-40B4-BE49-F238E27FC236}">
                <a16:creationId xmlns:a16="http://schemas.microsoft.com/office/drawing/2014/main" id="{6EDE8F3E-9D82-50C2-8339-65290585F111}"/>
              </a:ext>
            </a:extLst>
          </p:cNvPr>
          <p:cNvCxnSpPr>
            <a:cxnSpLocks/>
          </p:cNvCxnSpPr>
          <p:nvPr/>
        </p:nvCxnSpPr>
        <p:spPr>
          <a:xfrm>
            <a:off x="3831590" y="6033936"/>
            <a:ext cx="4175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CF1C6A2-63F1-E7DB-AC54-81314F0756D9}"/>
              </a:ext>
            </a:extLst>
          </p:cNvPr>
          <p:cNvSpPr txBox="1"/>
          <p:nvPr/>
        </p:nvSpPr>
        <p:spPr>
          <a:xfrm>
            <a:off x="8067549" y="3049841"/>
            <a:ext cx="4213013" cy="1101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카카오 </a:t>
            </a:r>
            <a:r>
              <a:rPr kumimoji="1" lang="en-US" altLang="ko-KR" sz="1400" b="1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사용하여 카카오 계정으로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로그인을 하게 되면 계정의 등록되어 있는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이름과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이메일을 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에서 비교한 후 아이디 존재유무를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판별하여 로그인을 하게 된다</a:t>
            </a:r>
            <a:r>
              <a:rPr kumimoji="1" lang="en-US" altLang="ko-KR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400" dirty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sz="1400" dirty="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28553-3569-7843-9602-1211206059C0}"/>
              </a:ext>
            </a:extLst>
          </p:cNvPr>
          <p:cNvSpPr txBox="1"/>
          <p:nvPr/>
        </p:nvSpPr>
        <p:spPr>
          <a:xfrm>
            <a:off x="633662" y="101292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000000"/>
                </a:solidFill>
                <a:latin typeface="+mj-ea"/>
                <a:ea typeface="+mj-ea"/>
                <a:cs typeface="Arial Black" panose="020B0604020202020204" pitchFamily="34" charset="0"/>
              </a:rPr>
              <a:t>로그인</a:t>
            </a:r>
            <a:endParaRPr kumimoji="1" lang="ko-Kore-KR" altLang="en-US" sz="2400" b="1" dirty="0">
              <a:solidFill>
                <a:srgbClr val="000000"/>
              </a:solidFill>
              <a:latin typeface="+mj-ea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9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2689</Words>
  <Application>Microsoft Office PowerPoint</Application>
  <PresentationFormat>와이드스크린</PresentationFormat>
  <Paragraphs>644</Paragraphs>
  <Slides>54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NanumSquare Light</vt:lpstr>
      <vt:lpstr>Söhne</vt:lpstr>
      <vt:lpstr>Malgun Gothic</vt:lpstr>
      <vt:lpstr>Malgun Gothic</vt:lpstr>
      <vt:lpstr>Arial</vt:lpstr>
      <vt:lpstr>Arial Black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user</cp:lastModifiedBy>
  <cp:revision>44</cp:revision>
  <dcterms:created xsi:type="dcterms:W3CDTF">2020-04-23T02:50:06Z</dcterms:created>
  <dcterms:modified xsi:type="dcterms:W3CDTF">2023-07-12T03:39:24Z</dcterms:modified>
</cp:coreProperties>
</file>